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0"/>
  </p:notesMasterIdLst>
  <p:handoutMasterIdLst>
    <p:handoutMasterId r:id="rId21"/>
  </p:handoutMasterIdLst>
  <p:sldIdLst>
    <p:sldId id="257" r:id="rId5"/>
    <p:sldId id="311" r:id="rId6"/>
    <p:sldId id="268" r:id="rId7"/>
    <p:sldId id="312" r:id="rId8"/>
    <p:sldId id="266" r:id="rId9"/>
    <p:sldId id="320" r:id="rId10"/>
    <p:sldId id="313" r:id="rId11"/>
    <p:sldId id="316" r:id="rId12"/>
    <p:sldId id="317" r:id="rId13"/>
    <p:sldId id="318" r:id="rId14"/>
    <p:sldId id="319" r:id="rId15"/>
    <p:sldId id="314" r:id="rId16"/>
    <p:sldId id="275" r:id="rId17"/>
    <p:sldId id="277" r:id="rId18"/>
    <p:sldId id="31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67A"/>
    <a:srgbClr val="0D1D51"/>
    <a:srgbClr val="0072C7"/>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726" autoAdjust="0"/>
  </p:normalViewPr>
  <p:slideViewPr>
    <p:cSldViewPr snapToGrid="0" showGuides="1">
      <p:cViewPr varScale="1">
        <p:scale>
          <a:sx n="90" d="100"/>
          <a:sy n="90" d="100"/>
        </p:scale>
        <p:origin x="326" y="67"/>
      </p:cViewPr>
      <p:guideLst>
        <p:guide orient="horz" pos="2160"/>
        <p:guide pos="3840"/>
      </p:guideLst>
    </p:cSldViewPr>
  </p:slideViewPr>
  <p:notesTextViewPr>
    <p:cViewPr>
      <p:scale>
        <a:sx n="200" d="100"/>
        <a:sy n="200" d="100"/>
      </p:scale>
      <p:origin x="0" y="0"/>
    </p:cViewPr>
  </p:notesTextViewPr>
  <p:sorterViewPr>
    <p:cViewPr>
      <p:scale>
        <a:sx n="100" d="100"/>
        <a:sy n="100" d="100"/>
      </p:scale>
      <p:origin x="0" y="0"/>
    </p:cViewPr>
  </p:sorterViewPr>
  <p:notesViewPr>
    <p:cSldViewPr snapToGrid="0">
      <p:cViewPr>
        <p:scale>
          <a:sx n="100" d="100"/>
          <a:sy n="100" d="100"/>
        </p:scale>
        <p:origin x="1560" y="-14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4249638709947668"/>
          <c:y val="3.0842583164585914E-2"/>
          <c:w val="0.7900228262118657"/>
          <c:h val="0.70391517561064787"/>
        </c:manualLayout>
      </c:layout>
      <c:barChart>
        <c:barDir val="col"/>
        <c:grouping val="percentStacked"/>
        <c:varyColors val="0"/>
        <c:ser>
          <c:idx val="0"/>
          <c:order val="0"/>
          <c:tx>
            <c:strRef>
              <c:f>Sheet1!$A$2</c:f>
              <c:strCache>
                <c:ptCount val="1"/>
                <c:pt idx="0">
                  <c:v>Wires and Cables - Railways</c:v>
                </c:pt>
              </c:strCache>
            </c:strRef>
          </c:tx>
          <c:spPr>
            <a:solidFill>
              <a:schemeClr val="dk1">
                <a:tint val="88500"/>
              </a:schemeClr>
            </a:solidFill>
            <a:ln w="0">
              <a:solidFill>
                <a:schemeClr val="accent1"/>
              </a:solidFill>
            </a:ln>
            <a:effectLst/>
          </c:spPr>
          <c:invertIfNegative val="0"/>
          <c:dLbls>
            <c:dLbl>
              <c:idx val="0"/>
              <c:layout>
                <c:manualLayout>
                  <c:x val="-8.9538113268336321E-3"/>
                  <c:y val="-2.803871196780537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0B-4434-875C-08D0A51175F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FY21-22</c:v>
                </c:pt>
                <c:pt idx="1">
                  <c:v>FY22-23</c:v>
                </c:pt>
                <c:pt idx="2">
                  <c:v>FY23-24</c:v>
                </c:pt>
                <c:pt idx="3">
                  <c:v>6M Sep-24</c:v>
                </c:pt>
              </c:strCache>
            </c:strRef>
          </c:cat>
          <c:val>
            <c:numRef>
              <c:f>Sheet1!$B$2:$E$2</c:f>
              <c:numCache>
                <c:formatCode>0.00</c:formatCode>
                <c:ptCount val="4"/>
                <c:pt idx="0">
                  <c:v>56.24</c:v>
                </c:pt>
                <c:pt idx="1">
                  <c:v>73.75</c:v>
                </c:pt>
                <c:pt idx="2">
                  <c:v>71.86</c:v>
                </c:pt>
                <c:pt idx="3" formatCode="General">
                  <c:v>24.16</c:v>
                </c:pt>
              </c:numCache>
            </c:numRef>
          </c:val>
          <c:extLst>
            <c:ext xmlns:c16="http://schemas.microsoft.com/office/drawing/2014/chart" uri="{C3380CC4-5D6E-409C-BE32-E72D297353CC}">
              <c16:uniqueId val="{00000001-E60B-4434-875C-08D0A51175F6}"/>
            </c:ext>
          </c:extLst>
        </c:ser>
        <c:ser>
          <c:idx val="1"/>
          <c:order val="1"/>
          <c:tx>
            <c:strRef>
              <c:f>Sheet1!$A$3</c:f>
              <c:strCache>
                <c:ptCount val="1"/>
                <c:pt idx="0">
                  <c:v>Wires and Cables - Defence</c:v>
                </c:pt>
              </c:strCache>
            </c:strRef>
          </c:tx>
          <c:spPr>
            <a:solidFill>
              <a:schemeClr val="dk1">
                <a:tint val="55000"/>
              </a:schemeClr>
            </a:solidFill>
            <a:ln>
              <a:noFill/>
            </a:ln>
            <a:effectLst/>
          </c:spPr>
          <c:invertIfNegative val="0"/>
          <c:dLbls>
            <c:dLbl>
              <c:idx val="0"/>
              <c:layout>
                <c:manualLayout>
                  <c:x val="-1.5156883788922434E-2"/>
                  <c:y val="-8.411613590341612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60B-4434-875C-08D0A51175F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FY21-22</c:v>
                </c:pt>
                <c:pt idx="1">
                  <c:v>FY22-23</c:v>
                </c:pt>
                <c:pt idx="2">
                  <c:v>FY23-24</c:v>
                </c:pt>
                <c:pt idx="3">
                  <c:v>6M Sep-24</c:v>
                </c:pt>
              </c:strCache>
            </c:strRef>
          </c:cat>
          <c:val>
            <c:numRef>
              <c:f>Sheet1!$B$3:$E$3</c:f>
              <c:numCache>
                <c:formatCode>0.00</c:formatCode>
                <c:ptCount val="4"/>
                <c:pt idx="0">
                  <c:v>3.04</c:v>
                </c:pt>
                <c:pt idx="1">
                  <c:v>36.909999999999997</c:v>
                </c:pt>
                <c:pt idx="2">
                  <c:v>33.74</c:v>
                </c:pt>
                <c:pt idx="3" formatCode="General">
                  <c:v>1.86</c:v>
                </c:pt>
              </c:numCache>
            </c:numRef>
          </c:val>
          <c:extLst>
            <c:ext xmlns:c16="http://schemas.microsoft.com/office/drawing/2014/chart" uri="{C3380CC4-5D6E-409C-BE32-E72D297353CC}">
              <c16:uniqueId val="{00000003-E60B-4434-875C-08D0A51175F6}"/>
            </c:ext>
          </c:extLst>
        </c:ser>
        <c:ser>
          <c:idx val="2"/>
          <c:order val="2"/>
          <c:tx>
            <c:strRef>
              <c:f>Sheet1!$A$4</c:f>
              <c:strCache>
                <c:ptCount val="1"/>
                <c:pt idx="0">
                  <c:v>Train Controls and Systems</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FY21-22</c:v>
                </c:pt>
                <c:pt idx="1">
                  <c:v>FY22-23</c:v>
                </c:pt>
                <c:pt idx="2">
                  <c:v>FY23-24</c:v>
                </c:pt>
                <c:pt idx="3">
                  <c:v>6M Sep-24</c:v>
                </c:pt>
              </c:strCache>
            </c:strRef>
          </c:cat>
          <c:val>
            <c:numRef>
              <c:f>Sheet1!$B$4:$E$4</c:f>
              <c:numCache>
                <c:formatCode>General</c:formatCode>
                <c:ptCount val="4"/>
                <c:pt idx="3">
                  <c:v>2.69</c:v>
                </c:pt>
              </c:numCache>
            </c:numRef>
          </c:val>
          <c:extLst>
            <c:ext xmlns:c16="http://schemas.microsoft.com/office/drawing/2014/chart" uri="{C3380CC4-5D6E-409C-BE32-E72D297353CC}">
              <c16:uniqueId val="{00000004-E60B-4434-875C-08D0A51175F6}"/>
            </c:ext>
          </c:extLst>
        </c:ser>
        <c:dLbls>
          <c:dLblPos val="ctr"/>
          <c:showLegendKey val="0"/>
          <c:showVal val="1"/>
          <c:showCatName val="0"/>
          <c:showSerName val="0"/>
          <c:showPercent val="0"/>
          <c:showBubbleSize val="0"/>
        </c:dLbls>
        <c:gapWidth val="48"/>
        <c:overlap val="100"/>
        <c:axId val="641427968"/>
        <c:axId val="641427488"/>
      </c:barChart>
      <c:catAx>
        <c:axId val="641427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41427488"/>
        <c:crosses val="autoZero"/>
        <c:auto val="1"/>
        <c:lblAlgn val="ctr"/>
        <c:lblOffset val="100"/>
        <c:noMultiLvlLbl val="0"/>
      </c:catAx>
      <c:valAx>
        <c:axId val="64142748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41427968"/>
        <c:crosses val="autoZero"/>
        <c:crossBetween val="between"/>
      </c:valAx>
      <c:spPr>
        <a:noFill/>
        <a:ln w="0">
          <a:solidFill>
            <a:schemeClr val="accent1"/>
          </a:solidFill>
        </a:ln>
        <a:effectLst/>
      </c:spPr>
    </c:plotArea>
    <c:legend>
      <c:legendPos val="b"/>
      <c:layout>
        <c:manualLayout>
          <c:xMode val="edge"/>
          <c:yMode val="edge"/>
          <c:x val="8.5449113345176242E-2"/>
          <c:y val="0.79281243918634858"/>
          <c:w val="0.77814383086564032"/>
          <c:h val="0.1883214020972632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5E27B0-57DF-4B1F-98B6-3F384342E608}"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IN"/>
        </a:p>
      </dgm:t>
    </dgm:pt>
    <dgm:pt modelId="{8D4810F2-D59D-4FF4-8A30-18F84BFE864D}">
      <dgm:prSet phldrT="[Text]" custT="1"/>
      <dgm:spPr/>
      <dgm:t>
        <a:bodyPr/>
        <a:lstStyle/>
        <a:p>
          <a:r>
            <a:rPr lang="en-IN" sz="1050" b="1" u="sng" dirty="0"/>
            <a:t>Strengths</a:t>
          </a:r>
        </a:p>
        <a:p>
          <a:r>
            <a:rPr lang="en-IN" sz="1050" dirty="0"/>
            <a:t>Operating in niche specialty cables market which needs high expertise</a:t>
          </a:r>
        </a:p>
        <a:p>
          <a:r>
            <a:rPr lang="en-IN" sz="1050" dirty="0"/>
            <a:t>Qualified 4</a:t>
          </a:r>
          <a:r>
            <a:rPr lang="en-IN" sz="1050" baseline="30000" dirty="0"/>
            <a:t>th</a:t>
          </a:r>
          <a:r>
            <a:rPr lang="en-IN" sz="1050" dirty="0"/>
            <a:t> supplier out of total 5 shortlisted firms for implementation of KAVACH project by Indian Railways</a:t>
          </a:r>
        </a:p>
      </dgm:t>
    </dgm:pt>
    <dgm:pt modelId="{959868DF-C8CB-4687-8DA0-84DE76709C39}" type="parTrans" cxnId="{6C9420FC-F5EB-48C9-904E-1780CED2214A}">
      <dgm:prSet/>
      <dgm:spPr/>
      <dgm:t>
        <a:bodyPr/>
        <a:lstStyle/>
        <a:p>
          <a:endParaRPr lang="en-IN" sz="1050"/>
        </a:p>
      </dgm:t>
    </dgm:pt>
    <dgm:pt modelId="{2A9DD073-8655-4A9D-807A-31D0D68896C6}" type="sibTrans" cxnId="{6C9420FC-F5EB-48C9-904E-1780CED2214A}">
      <dgm:prSet/>
      <dgm:spPr/>
      <dgm:t>
        <a:bodyPr/>
        <a:lstStyle/>
        <a:p>
          <a:endParaRPr lang="en-IN" sz="1050"/>
        </a:p>
      </dgm:t>
    </dgm:pt>
    <dgm:pt modelId="{12B29A09-732B-41DD-B13E-3D57C4FE83B3}">
      <dgm:prSet phldrT="[Text]" custT="1"/>
      <dgm:spPr/>
      <dgm:t>
        <a:bodyPr/>
        <a:lstStyle/>
        <a:p>
          <a:r>
            <a:rPr lang="en-IN" sz="1050" b="1" u="sng" dirty="0"/>
            <a:t>Weakness</a:t>
          </a:r>
        </a:p>
        <a:p>
          <a:r>
            <a:rPr lang="en-IN" sz="1050" dirty="0"/>
            <a:t>Indian Railways contribute 41% of revenue</a:t>
          </a:r>
        </a:p>
        <a:p>
          <a:r>
            <a:rPr lang="en-IN" sz="1050" dirty="0"/>
            <a:t>And another 34% revenue comes from related parties namely 4 promoter groups</a:t>
          </a:r>
        </a:p>
      </dgm:t>
    </dgm:pt>
    <dgm:pt modelId="{D3D76F7C-F926-4508-9ECB-CFD0F7CF327A}" type="parTrans" cxnId="{2CF16DFB-AC9F-435A-96A8-3C32862C7A4A}">
      <dgm:prSet/>
      <dgm:spPr/>
      <dgm:t>
        <a:bodyPr/>
        <a:lstStyle/>
        <a:p>
          <a:endParaRPr lang="en-IN" sz="1050"/>
        </a:p>
      </dgm:t>
    </dgm:pt>
    <dgm:pt modelId="{6C8353D7-B887-41CB-8094-C8C35EED5790}" type="sibTrans" cxnId="{2CF16DFB-AC9F-435A-96A8-3C32862C7A4A}">
      <dgm:prSet/>
      <dgm:spPr/>
      <dgm:t>
        <a:bodyPr/>
        <a:lstStyle/>
        <a:p>
          <a:endParaRPr lang="en-IN" sz="1050"/>
        </a:p>
      </dgm:t>
    </dgm:pt>
    <dgm:pt modelId="{34D46AAE-87E6-4536-A868-9E1DC504FC91}">
      <dgm:prSet phldrT="[Text]" custT="1"/>
      <dgm:spPr/>
      <dgm:t>
        <a:bodyPr/>
        <a:lstStyle/>
        <a:p>
          <a:r>
            <a:rPr lang="en-IN" sz="1050" b="1" u="sng" dirty="0"/>
            <a:t>Opportunity</a:t>
          </a:r>
        </a:p>
        <a:p>
          <a:r>
            <a:rPr lang="en-IN" sz="1050" b="0" u="none" dirty="0"/>
            <a:t>Expanding beyond promoter group and adding more business in defence sectors</a:t>
          </a:r>
        </a:p>
        <a:p>
          <a:r>
            <a:rPr lang="en-IN" sz="1050" b="0" u="none" dirty="0"/>
            <a:t>Expanding in industries like EV and solar, which requires more specialised power cables which company can serve</a:t>
          </a:r>
        </a:p>
        <a:p>
          <a:r>
            <a:rPr lang="en-IN" sz="1050" b="0" u="none" dirty="0"/>
            <a:t>Additional opportunities in Electronic Interlocking Systems for Indian Railways</a:t>
          </a:r>
        </a:p>
        <a:p>
          <a:r>
            <a:rPr lang="en-US" sz="1050" dirty="0"/>
            <a:t>Entered into an exclusive MoU with RailTel for delivering the specific targeted opportunities related to KAVACH in Indian Railways and other Countries Railways </a:t>
          </a:r>
          <a:endParaRPr lang="en-IN" sz="1050" b="0" u="none" dirty="0"/>
        </a:p>
      </dgm:t>
    </dgm:pt>
    <dgm:pt modelId="{A030441A-3651-4790-B7D2-900AF6C5E0F0}" type="parTrans" cxnId="{16ACFCB3-08BB-45AB-819D-9CC68881EA20}">
      <dgm:prSet/>
      <dgm:spPr/>
      <dgm:t>
        <a:bodyPr/>
        <a:lstStyle/>
        <a:p>
          <a:endParaRPr lang="en-IN" sz="1050"/>
        </a:p>
      </dgm:t>
    </dgm:pt>
    <dgm:pt modelId="{4662BC12-8D21-448A-949E-68786E3830A1}" type="sibTrans" cxnId="{16ACFCB3-08BB-45AB-819D-9CC68881EA20}">
      <dgm:prSet/>
      <dgm:spPr/>
      <dgm:t>
        <a:bodyPr/>
        <a:lstStyle/>
        <a:p>
          <a:endParaRPr lang="en-IN" sz="1050"/>
        </a:p>
      </dgm:t>
    </dgm:pt>
    <dgm:pt modelId="{919BC116-A8DB-4527-A611-963302B513F5}">
      <dgm:prSet phldrT="[Text]" custT="1"/>
      <dgm:spPr/>
      <dgm:t>
        <a:bodyPr/>
        <a:lstStyle/>
        <a:p>
          <a:r>
            <a:rPr lang="en-IN" sz="1050" b="1" u="sng" dirty="0"/>
            <a:t>Threats </a:t>
          </a:r>
        </a:p>
        <a:p>
          <a:r>
            <a:rPr lang="en-IN" sz="1050" b="0" u="none" dirty="0"/>
            <a:t>No long standing customer relationships. Most of the work in project based. So company has to continuously apply for tenders and win projects</a:t>
          </a:r>
        </a:p>
        <a:p>
          <a:r>
            <a:rPr lang="en-IN" sz="1050" b="0" u="none" dirty="0"/>
            <a:t>Small player is cables industry which is dominated by international firms and even big Indian firms like </a:t>
          </a:r>
          <a:r>
            <a:rPr lang="en-IN" sz="1050" b="0" u="none" dirty="0" err="1"/>
            <a:t>Polycab</a:t>
          </a:r>
          <a:r>
            <a:rPr lang="en-IN" sz="1050" b="0" u="none" dirty="0"/>
            <a:t>, HBL Power Systems</a:t>
          </a:r>
        </a:p>
      </dgm:t>
    </dgm:pt>
    <dgm:pt modelId="{4817AD87-9CB6-465C-B9E9-2EA185AA4920}" type="parTrans" cxnId="{487825E2-A154-4C24-8C3A-06830C554D4A}">
      <dgm:prSet/>
      <dgm:spPr/>
      <dgm:t>
        <a:bodyPr/>
        <a:lstStyle/>
        <a:p>
          <a:endParaRPr lang="en-IN" sz="1050"/>
        </a:p>
      </dgm:t>
    </dgm:pt>
    <dgm:pt modelId="{463A4B60-CD01-41BD-A3A5-5FBAA86A99BF}" type="sibTrans" cxnId="{487825E2-A154-4C24-8C3A-06830C554D4A}">
      <dgm:prSet/>
      <dgm:spPr/>
      <dgm:t>
        <a:bodyPr/>
        <a:lstStyle/>
        <a:p>
          <a:endParaRPr lang="en-IN" sz="1050"/>
        </a:p>
      </dgm:t>
    </dgm:pt>
    <dgm:pt modelId="{9AD2834C-6682-419A-BD98-0521F60CDAD7}" type="pres">
      <dgm:prSet presAssocID="{AE5E27B0-57DF-4B1F-98B6-3F384342E608}" presName="matrix" presStyleCnt="0">
        <dgm:presLayoutVars>
          <dgm:chMax val="1"/>
          <dgm:dir/>
          <dgm:resizeHandles val="exact"/>
        </dgm:presLayoutVars>
      </dgm:prSet>
      <dgm:spPr/>
    </dgm:pt>
    <dgm:pt modelId="{DF678A55-E553-4B71-AF6E-E41A82476D26}" type="pres">
      <dgm:prSet presAssocID="{AE5E27B0-57DF-4B1F-98B6-3F384342E608}" presName="axisShape" presStyleLbl="bgShp" presStyleIdx="0" presStyleCnt="1" custScaleX="209399"/>
      <dgm:spPr/>
    </dgm:pt>
    <dgm:pt modelId="{60101F91-F92E-45A9-BC9A-0933A6B61829}" type="pres">
      <dgm:prSet presAssocID="{AE5E27B0-57DF-4B1F-98B6-3F384342E608}" presName="rect1" presStyleLbl="node1" presStyleIdx="0" presStyleCnt="4" custScaleX="258389" custLinFactNeighborX="-77963">
        <dgm:presLayoutVars>
          <dgm:chMax val="0"/>
          <dgm:chPref val="0"/>
          <dgm:bulletEnabled val="1"/>
        </dgm:presLayoutVars>
      </dgm:prSet>
      <dgm:spPr/>
    </dgm:pt>
    <dgm:pt modelId="{F50A49CD-811D-4F70-B526-D760DA6D6702}" type="pres">
      <dgm:prSet presAssocID="{AE5E27B0-57DF-4B1F-98B6-3F384342E608}" presName="rect2" presStyleLbl="node1" presStyleIdx="1" presStyleCnt="4" custScaleX="258389" custLinFactNeighborX="77963">
        <dgm:presLayoutVars>
          <dgm:chMax val="0"/>
          <dgm:chPref val="0"/>
          <dgm:bulletEnabled val="1"/>
        </dgm:presLayoutVars>
      </dgm:prSet>
      <dgm:spPr/>
    </dgm:pt>
    <dgm:pt modelId="{10B2B439-4A4C-420A-B101-29AE790FE5C0}" type="pres">
      <dgm:prSet presAssocID="{AE5E27B0-57DF-4B1F-98B6-3F384342E608}" presName="rect3" presStyleLbl="node1" presStyleIdx="2" presStyleCnt="4" custScaleX="258389" custLinFactNeighborX="-77963">
        <dgm:presLayoutVars>
          <dgm:chMax val="0"/>
          <dgm:chPref val="0"/>
          <dgm:bulletEnabled val="1"/>
        </dgm:presLayoutVars>
      </dgm:prSet>
      <dgm:spPr/>
    </dgm:pt>
    <dgm:pt modelId="{6A1AB3D5-DEE4-4BB5-9BEC-204E51BFCB35}" type="pres">
      <dgm:prSet presAssocID="{AE5E27B0-57DF-4B1F-98B6-3F384342E608}" presName="rect4" presStyleLbl="node1" presStyleIdx="3" presStyleCnt="4" custScaleX="258389" custLinFactNeighborX="78437">
        <dgm:presLayoutVars>
          <dgm:chMax val="0"/>
          <dgm:chPref val="0"/>
          <dgm:bulletEnabled val="1"/>
        </dgm:presLayoutVars>
      </dgm:prSet>
      <dgm:spPr/>
    </dgm:pt>
  </dgm:ptLst>
  <dgm:cxnLst>
    <dgm:cxn modelId="{D1FD0828-54FD-449D-A293-550C9833DB0F}" type="presOf" srcId="{AE5E27B0-57DF-4B1F-98B6-3F384342E608}" destId="{9AD2834C-6682-419A-BD98-0521F60CDAD7}" srcOrd="0" destOrd="0" presId="urn:microsoft.com/office/officeart/2005/8/layout/matrix2"/>
    <dgm:cxn modelId="{259C8B4D-2955-4A22-AD1D-C71CDB6FE2AF}" type="presOf" srcId="{34D46AAE-87E6-4536-A868-9E1DC504FC91}" destId="{10B2B439-4A4C-420A-B101-29AE790FE5C0}" srcOrd="0" destOrd="0" presId="urn:microsoft.com/office/officeart/2005/8/layout/matrix2"/>
    <dgm:cxn modelId="{25F2B688-6EC7-4771-B5EE-FF2B2A282567}" type="presOf" srcId="{8D4810F2-D59D-4FF4-8A30-18F84BFE864D}" destId="{60101F91-F92E-45A9-BC9A-0933A6B61829}" srcOrd="0" destOrd="0" presId="urn:microsoft.com/office/officeart/2005/8/layout/matrix2"/>
    <dgm:cxn modelId="{16ACFCB3-08BB-45AB-819D-9CC68881EA20}" srcId="{AE5E27B0-57DF-4B1F-98B6-3F384342E608}" destId="{34D46AAE-87E6-4536-A868-9E1DC504FC91}" srcOrd="2" destOrd="0" parTransId="{A030441A-3651-4790-B7D2-900AF6C5E0F0}" sibTransId="{4662BC12-8D21-448A-949E-68786E3830A1}"/>
    <dgm:cxn modelId="{487825E2-A154-4C24-8C3A-06830C554D4A}" srcId="{AE5E27B0-57DF-4B1F-98B6-3F384342E608}" destId="{919BC116-A8DB-4527-A611-963302B513F5}" srcOrd="3" destOrd="0" parTransId="{4817AD87-9CB6-465C-B9E9-2EA185AA4920}" sibTransId="{463A4B60-CD01-41BD-A3A5-5FBAA86A99BF}"/>
    <dgm:cxn modelId="{6E4DEBEF-D4C8-4196-9DA8-407BA8E79A78}" type="presOf" srcId="{919BC116-A8DB-4527-A611-963302B513F5}" destId="{6A1AB3D5-DEE4-4BB5-9BEC-204E51BFCB35}" srcOrd="0" destOrd="0" presId="urn:microsoft.com/office/officeart/2005/8/layout/matrix2"/>
    <dgm:cxn modelId="{D2BA41F7-8A7B-40E8-88CB-3820AD075663}" type="presOf" srcId="{12B29A09-732B-41DD-B13E-3D57C4FE83B3}" destId="{F50A49CD-811D-4F70-B526-D760DA6D6702}" srcOrd="0" destOrd="0" presId="urn:microsoft.com/office/officeart/2005/8/layout/matrix2"/>
    <dgm:cxn modelId="{2CF16DFB-AC9F-435A-96A8-3C32862C7A4A}" srcId="{AE5E27B0-57DF-4B1F-98B6-3F384342E608}" destId="{12B29A09-732B-41DD-B13E-3D57C4FE83B3}" srcOrd="1" destOrd="0" parTransId="{D3D76F7C-F926-4508-9ECB-CFD0F7CF327A}" sibTransId="{6C8353D7-B887-41CB-8094-C8C35EED5790}"/>
    <dgm:cxn modelId="{6C9420FC-F5EB-48C9-904E-1780CED2214A}" srcId="{AE5E27B0-57DF-4B1F-98B6-3F384342E608}" destId="{8D4810F2-D59D-4FF4-8A30-18F84BFE864D}" srcOrd="0" destOrd="0" parTransId="{959868DF-C8CB-4687-8DA0-84DE76709C39}" sibTransId="{2A9DD073-8655-4A9D-807A-31D0D68896C6}"/>
    <dgm:cxn modelId="{0C50F35B-E4EF-489C-BE2B-C49EFAE0D5C0}" type="presParOf" srcId="{9AD2834C-6682-419A-BD98-0521F60CDAD7}" destId="{DF678A55-E553-4B71-AF6E-E41A82476D26}" srcOrd="0" destOrd="0" presId="urn:microsoft.com/office/officeart/2005/8/layout/matrix2"/>
    <dgm:cxn modelId="{355C2B65-B48F-415C-AAA8-76DFE2B812F2}" type="presParOf" srcId="{9AD2834C-6682-419A-BD98-0521F60CDAD7}" destId="{60101F91-F92E-45A9-BC9A-0933A6B61829}" srcOrd="1" destOrd="0" presId="urn:microsoft.com/office/officeart/2005/8/layout/matrix2"/>
    <dgm:cxn modelId="{C5C24DCF-CA68-46A0-8504-241B29109585}" type="presParOf" srcId="{9AD2834C-6682-419A-BD98-0521F60CDAD7}" destId="{F50A49CD-811D-4F70-B526-D760DA6D6702}" srcOrd="2" destOrd="0" presId="urn:microsoft.com/office/officeart/2005/8/layout/matrix2"/>
    <dgm:cxn modelId="{6E02B0AF-7C55-462A-B30A-F978DF2C4F03}" type="presParOf" srcId="{9AD2834C-6682-419A-BD98-0521F60CDAD7}" destId="{10B2B439-4A4C-420A-B101-29AE790FE5C0}" srcOrd="3" destOrd="0" presId="urn:microsoft.com/office/officeart/2005/8/layout/matrix2"/>
    <dgm:cxn modelId="{D694C921-B366-45C6-BE65-8ABC136195D8}" type="presParOf" srcId="{9AD2834C-6682-419A-BD98-0521F60CDAD7}" destId="{6A1AB3D5-DEE4-4BB5-9BEC-204E51BFCB35}"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678A55-E553-4B71-AF6E-E41A82476D26}">
      <dsp:nvSpPr>
        <dsp:cNvPr id="0" name=""/>
        <dsp:cNvSpPr/>
      </dsp:nvSpPr>
      <dsp:spPr>
        <a:xfrm>
          <a:off x="613802" y="0"/>
          <a:ext cx="9173363" cy="4380806"/>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101F91-F92E-45A9-BC9A-0933A6B61829}">
      <dsp:nvSpPr>
        <dsp:cNvPr id="0" name=""/>
        <dsp:cNvSpPr/>
      </dsp:nvSpPr>
      <dsp:spPr>
        <a:xfrm>
          <a:off x="540927" y="284752"/>
          <a:ext cx="4527808" cy="17523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IN" sz="1050" b="1" u="sng" kern="1200" dirty="0"/>
            <a:t>Strengths</a:t>
          </a:r>
        </a:p>
        <a:p>
          <a:pPr marL="0" lvl="0" indent="0" algn="ctr" defTabSz="466725">
            <a:lnSpc>
              <a:spcPct val="90000"/>
            </a:lnSpc>
            <a:spcBef>
              <a:spcPct val="0"/>
            </a:spcBef>
            <a:spcAft>
              <a:spcPct val="35000"/>
            </a:spcAft>
            <a:buNone/>
          </a:pPr>
          <a:r>
            <a:rPr lang="en-IN" sz="1050" kern="1200" dirty="0"/>
            <a:t>Operating in niche specialty cables market which needs high expertise</a:t>
          </a:r>
        </a:p>
        <a:p>
          <a:pPr marL="0" lvl="0" indent="0" algn="ctr" defTabSz="466725">
            <a:lnSpc>
              <a:spcPct val="90000"/>
            </a:lnSpc>
            <a:spcBef>
              <a:spcPct val="0"/>
            </a:spcBef>
            <a:spcAft>
              <a:spcPct val="35000"/>
            </a:spcAft>
            <a:buNone/>
          </a:pPr>
          <a:r>
            <a:rPr lang="en-IN" sz="1050" kern="1200" dirty="0"/>
            <a:t>Qualified 4</a:t>
          </a:r>
          <a:r>
            <a:rPr lang="en-IN" sz="1050" kern="1200" baseline="30000" dirty="0"/>
            <a:t>th</a:t>
          </a:r>
          <a:r>
            <a:rPr lang="en-IN" sz="1050" kern="1200" dirty="0"/>
            <a:t> supplier out of total 5 shortlisted firms for implementation of KAVACH project by Indian Railways</a:t>
          </a:r>
        </a:p>
      </dsp:txBody>
      <dsp:txXfrm>
        <a:off x="626468" y="370293"/>
        <a:ext cx="4356726" cy="1581240"/>
      </dsp:txXfrm>
    </dsp:sp>
    <dsp:sp modelId="{F50A49CD-811D-4F70-B526-D760DA6D6702}">
      <dsp:nvSpPr>
        <dsp:cNvPr id="0" name=""/>
        <dsp:cNvSpPr/>
      </dsp:nvSpPr>
      <dsp:spPr>
        <a:xfrm>
          <a:off x="5332232" y="284752"/>
          <a:ext cx="4527808" cy="17523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IN" sz="1050" b="1" u="sng" kern="1200" dirty="0"/>
            <a:t>Weakness</a:t>
          </a:r>
        </a:p>
        <a:p>
          <a:pPr marL="0" lvl="0" indent="0" algn="ctr" defTabSz="466725">
            <a:lnSpc>
              <a:spcPct val="90000"/>
            </a:lnSpc>
            <a:spcBef>
              <a:spcPct val="0"/>
            </a:spcBef>
            <a:spcAft>
              <a:spcPct val="35000"/>
            </a:spcAft>
            <a:buNone/>
          </a:pPr>
          <a:r>
            <a:rPr lang="en-IN" sz="1050" kern="1200" dirty="0"/>
            <a:t>Indian Railways contribute 41% of revenue</a:t>
          </a:r>
        </a:p>
        <a:p>
          <a:pPr marL="0" lvl="0" indent="0" algn="ctr" defTabSz="466725">
            <a:lnSpc>
              <a:spcPct val="90000"/>
            </a:lnSpc>
            <a:spcBef>
              <a:spcPct val="0"/>
            </a:spcBef>
            <a:spcAft>
              <a:spcPct val="35000"/>
            </a:spcAft>
            <a:buNone/>
          </a:pPr>
          <a:r>
            <a:rPr lang="en-IN" sz="1050" kern="1200" dirty="0"/>
            <a:t>And another 34% revenue comes from related parties namely 4 promoter groups</a:t>
          </a:r>
        </a:p>
      </dsp:txBody>
      <dsp:txXfrm>
        <a:off x="5417773" y="370293"/>
        <a:ext cx="4356726" cy="1581240"/>
      </dsp:txXfrm>
    </dsp:sp>
    <dsp:sp modelId="{10B2B439-4A4C-420A-B101-29AE790FE5C0}">
      <dsp:nvSpPr>
        <dsp:cNvPr id="0" name=""/>
        <dsp:cNvSpPr/>
      </dsp:nvSpPr>
      <dsp:spPr>
        <a:xfrm>
          <a:off x="540927" y="2343731"/>
          <a:ext cx="4527808" cy="17523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IN" sz="1050" b="1" u="sng" kern="1200" dirty="0"/>
            <a:t>Opportunity</a:t>
          </a:r>
        </a:p>
        <a:p>
          <a:pPr marL="0" lvl="0" indent="0" algn="ctr" defTabSz="466725">
            <a:lnSpc>
              <a:spcPct val="90000"/>
            </a:lnSpc>
            <a:spcBef>
              <a:spcPct val="0"/>
            </a:spcBef>
            <a:spcAft>
              <a:spcPct val="35000"/>
            </a:spcAft>
            <a:buNone/>
          </a:pPr>
          <a:r>
            <a:rPr lang="en-IN" sz="1050" b="0" u="none" kern="1200" dirty="0"/>
            <a:t>Expanding beyond promoter group and adding more business in defence sectors</a:t>
          </a:r>
        </a:p>
        <a:p>
          <a:pPr marL="0" lvl="0" indent="0" algn="ctr" defTabSz="466725">
            <a:lnSpc>
              <a:spcPct val="90000"/>
            </a:lnSpc>
            <a:spcBef>
              <a:spcPct val="0"/>
            </a:spcBef>
            <a:spcAft>
              <a:spcPct val="35000"/>
            </a:spcAft>
            <a:buNone/>
          </a:pPr>
          <a:r>
            <a:rPr lang="en-IN" sz="1050" b="0" u="none" kern="1200" dirty="0"/>
            <a:t>Expanding in industries like EV and solar, which requires more specialised power cables which company can serve</a:t>
          </a:r>
        </a:p>
        <a:p>
          <a:pPr marL="0" lvl="0" indent="0" algn="ctr" defTabSz="466725">
            <a:lnSpc>
              <a:spcPct val="90000"/>
            </a:lnSpc>
            <a:spcBef>
              <a:spcPct val="0"/>
            </a:spcBef>
            <a:spcAft>
              <a:spcPct val="35000"/>
            </a:spcAft>
            <a:buNone/>
          </a:pPr>
          <a:r>
            <a:rPr lang="en-IN" sz="1050" b="0" u="none" kern="1200" dirty="0"/>
            <a:t>Additional opportunities in Electronic Interlocking Systems for Indian Railways</a:t>
          </a:r>
        </a:p>
        <a:p>
          <a:pPr marL="0" lvl="0" indent="0" algn="ctr" defTabSz="466725">
            <a:lnSpc>
              <a:spcPct val="90000"/>
            </a:lnSpc>
            <a:spcBef>
              <a:spcPct val="0"/>
            </a:spcBef>
            <a:spcAft>
              <a:spcPct val="35000"/>
            </a:spcAft>
            <a:buNone/>
          </a:pPr>
          <a:r>
            <a:rPr lang="en-US" sz="1050" kern="1200" dirty="0"/>
            <a:t>Entered into an exclusive MoU with RailTel for delivering the specific targeted opportunities related to KAVACH in Indian Railways and other Countries Railways </a:t>
          </a:r>
          <a:endParaRPr lang="en-IN" sz="1050" b="0" u="none" kern="1200" dirty="0"/>
        </a:p>
      </dsp:txBody>
      <dsp:txXfrm>
        <a:off x="626468" y="2429272"/>
        <a:ext cx="4356726" cy="1581240"/>
      </dsp:txXfrm>
    </dsp:sp>
    <dsp:sp modelId="{6A1AB3D5-DEE4-4BB5-9BEC-204E51BFCB35}">
      <dsp:nvSpPr>
        <dsp:cNvPr id="0" name=""/>
        <dsp:cNvSpPr/>
      </dsp:nvSpPr>
      <dsp:spPr>
        <a:xfrm>
          <a:off x="5340538" y="2343731"/>
          <a:ext cx="4527808" cy="17523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IN" sz="1050" b="1" u="sng" kern="1200" dirty="0"/>
            <a:t>Threats </a:t>
          </a:r>
        </a:p>
        <a:p>
          <a:pPr marL="0" lvl="0" indent="0" algn="ctr" defTabSz="466725">
            <a:lnSpc>
              <a:spcPct val="90000"/>
            </a:lnSpc>
            <a:spcBef>
              <a:spcPct val="0"/>
            </a:spcBef>
            <a:spcAft>
              <a:spcPct val="35000"/>
            </a:spcAft>
            <a:buNone/>
          </a:pPr>
          <a:r>
            <a:rPr lang="en-IN" sz="1050" b="0" u="none" kern="1200" dirty="0"/>
            <a:t>No long standing customer relationships. Most of the work in project based. So company has to continuously apply for tenders and win projects</a:t>
          </a:r>
        </a:p>
        <a:p>
          <a:pPr marL="0" lvl="0" indent="0" algn="ctr" defTabSz="466725">
            <a:lnSpc>
              <a:spcPct val="90000"/>
            </a:lnSpc>
            <a:spcBef>
              <a:spcPct val="0"/>
            </a:spcBef>
            <a:spcAft>
              <a:spcPct val="35000"/>
            </a:spcAft>
            <a:buNone/>
          </a:pPr>
          <a:r>
            <a:rPr lang="en-IN" sz="1050" b="0" u="none" kern="1200" dirty="0"/>
            <a:t>Small player is cables industry which is dominated by international firms and even big Indian firms like </a:t>
          </a:r>
          <a:r>
            <a:rPr lang="en-IN" sz="1050" b="0" u="none" kern="1200" dirty="0" err="1"/>
            <a:t>Polycab</a:t>
          </a:r>
          <a:r>
            <a:rPr lang="en-IN" sz="1050" b="0" u="none" kern="1200" dirty="0"/>
            <a:t>, HBL Power Systems</a:t>
          </a:r>
        </a:p>
      </dsp:txBody>
      <dsp:txXfrm>
        <a:off x="5426079" y="2429272"/>
        <a:ext cx="4356726" cy="1581240"/>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243D74-B9C1-450A-B0F3-6C6DCB0CF2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2C27C33-9BB1-41D5-A236-12767E7E72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AB3EA8-A58D-4C92-A3AB-D271CCC294C7}" type="datetimeFigureOut">
              <a:rPr lang="en-US" smtClean="0"/>
              <a:t>1/4/2025</a:t>
            </a:fld>
            <a:endParaRPr lang="en-US" dirty="0"/>
          </a:p>
        </p:txBody>
      </p:sp>
      <p:sp>
        <p:nvSpPr>
          <p:cNvPr id="4" name="Footer Placeholder 3">
            <a:extLst>
              <a:ext uri="{FF2B5EF4-FFF2-40B4-BE49-F238E27FC236}">
                <a16:creationId xmlns:a16="http://schemas.microsoft.com/office/drawing/2014/main" id="{44A7EADB-04A4-4093-B238-438E2C7317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DDD8696-706D-440E-AE04-4C644F0613E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2A5DE8-F2C4-4DB3-88D1-656DCD59E73E}" type="slidenum">
              <a:rPr lang="en-US" smtClean="0"/>
              <a:t>‹#›</a:t>
            </a:fld>
            <a:endParaRPr lang="en-US" dirty="0"/>
          </a:p>
        </p:txBody>
      </p:sp>
    </p:spTree>
    <p:extLst>
      <p:ext uri="{BB962C8B-B14F-4D97-AF65-F5344CB8AC3E}">
        <p14:creationId xmlns:p14="http://schemas.microsoft.com/office/powerpoint/2010/main" val="1789824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EFB4FA-E877-413E-B608-88789D806C57}" type="datetimeFigureOut">
              <a:rPr lang="en-US" noProof="0" smtClean="0"/>
              <a:t>1/4/2025</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6304E-FDE3-4B4F-A3B7-EBE87F3FA5E2}" type="slidenum">
              <a:rPr lang="en-US" noProof="0" smtClean="0"/>
              <a:t>‹#›</a:t>
            </a:fld>
            <a:endParaRPr lang="en-US" noProof="0" dirty="0"/>
          </a:p>
        </p:txBody>
      </p:sp>
    </p:spTree>
    <p:extLst>
      <p:ext uri="{BB962C8B-B14F-4D97-AF65-F5344CB8AC3E}">
        <p14:creationId xmlns:p14="http://schemas.microsoft.com/office/powerpoint/2010/main" val="408513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1</a:t>
            </a:fld>
            <a:endParaRPr lang="en-US"/>
          </a:p>
        </p:txBody>
      </p:sp>
    </p:spTree>
    <p:extLst>
      <p:ext uri="{BB962C8B-B14F-4D97-AF65-F5344CB8AC3E}">
        <p14:creationId xmlns:p14="http://schemas.microsoft.com/office/powerpoint/2010/main" val="2985530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3</a:t>
            </a:fld>
            <a:endParaRPr lang="en-US"/>
          </a:p>
        </p:txBody>
      </p:sp>
    </p:spTree>
    <p:extLst>
      <p:ext uri="{BB962C8B-B14F-4D97-AF65-F5344CB8AC3E}">
        <p14:creationId xmlns:p14="http://schemas.microsoft.com/office/powerpoint/2010/main" val="2243169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36304E-FDE3-4B4F-A3B7-EBE87F3FA5E2}" type="slidenum">
              <a:rPr lang="en-US" noProof="0" smtClean="0"/>
              <a:t>5</a:t>
            </a:fld>
            <a:endParaRPr lang="en-US" noProof="0" dirty="0"/>
          </a:p>
        </p:txBody>
      </p:sp>
    </p:spTree>
    <p:extLst>
      <p:ext uri="{BB962C8B-B14F-4D97-AF65-F5344CB8AC3E}">
        <p14:creationId xmlns:p14="http://schemas.microsoft.com/office/powerpoint/2010/main" val="2395719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8600F-CD18-9BCB-A98C-9419250F9C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B23540-AC51-2526-3086-C92FE7B683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6654F8-1204-0652-00DF-2C0F106306D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5566511-DC9D-1244-6C51-91628AFBD691}"/>
              </a:ext>
            </a:extLst>
          </p:cNvPr>
          <p:cNvSpPr>
            <a:spLocks noGrp="1"/>
          </p:cNvSpPr>
          <p:nvPr>
            <p:ph type="sldNum" sz="quarter" idx="5"/>
          </p:nvPr>
        </p:nvSpPr>
        <p:spPr/>
        <p:txBody>
          <a:bodyPr/>
          <a:lstStyle/>
          <a:p>
            <a:fld id="{6336304E-FDE3-4B4F-A3B7-EBE87F3FA5E2}" type="slidenum">
              <a:rPr lang="en-US" noProof="0" smtClean="0"/>
              <a:t>6</a:t>
            </a:fld>
            <a:endParaRPr lang="en-US" noProof="0" dirty="0"/>
          </a:p>
        </p:txBody>
      </p:sp>
    </p:spTree>
    <p:extLst>
      <p:ext uri="{BB962C8B-B14F-4D97-AF65-F5344CB8AC3E}">
        <p14:creationId xmlns:p14="http://schemas.microsoft.com/office/powerpoint/2010/main" val="2065029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36304E-FDE3-4B4F-A3B7-EBE87F3FA5E2}" type="slidenum">
              <a:rPr lang="en-US" noProof="0" smtClean="0"/>
              <a:t>12</a:t>
            </a:fld>
            <a:endParaRPr lang="en-US" noProof="0" dirty="0"/>
          </a:p>
        </p:txBody>
      </p:sp>
    </p:spTree>
    <p:extLst>
      <p:ext uri="{BB962C8B-B14F-4D97-AF65-F5344CB8AC3E}">
        <p14:creationId xmlns:p14="http://schemas.microsoft.com/office/powerpoint/2010/main" val="3362768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13</a:t>
            </a:fld>
            <a:endParaRPr lang="en-US"/>
          </a:p>
        </p:txBody>
      </p:sp>
    </p:spTree>
    <p:extLst>
      <p:ext uri="{BB962C8B-B14F-4D97-AF65-F5344CB8AC3E}">
        <p14:creationId xmlns:p14="http://schemas.microsoft.com/office/powerpoint/2010/main" val="40571227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hyperlink" Target="https://www.youtube.com/@TrehanTalks" TargetMode="External"/><Relationship Id="rId7" Type="http://schemas.openxmlformats.org/officeDocument/2006/relationships/hyperlink" Target="https://theculinarychronicles.com/2016/03/20/chocolate-and-peanut-butter-macarons-happy-macaron-day/" TargetMode="External"/><Relationship Id="rId2" Type="http://schemas.openxmlformats.org/officeDocument/2006/relationships/hyperlink" Target="https://x.com/Risk_to_Reward" TargetMode="External"/><Relationship Id="rId1" Type="http://schemas.openxmlformats.org/officeDocument/2006/relationships/slideMaster" Target="../slideMasters/slideMaster1.xml"/><Relationship Id="rId6" Type="http://schemas.openxmlformats.org/officeDocument/2006/relationships/image" Target="../media/image7.jpg"/><Relationship Id="rId5" Type="http://schemas.openxmlformats.org/officeDocument/2006/relationships/hyperlink" Target="https://pixabay.com/de/youtube-youtube-play-button-3363633/" TargetMode="External"/><Relationship Id="rId4" Type="http://schemas.openxmlformats.org/officeDocument/2006/relationships/image" Target="../media/image6.png"/><Relationship Id="rId9" Type="http://schemas.openxmlformats.org/officeDocument/2006/relationships/hyperlink" Target="https://jejo.es/tags/telegram/" TargetMode="Externa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hyperlink" Target="https://x.com/Risk_to_Reward" TargetMode="External"/><Relationship Id="rId3" Type="http://schemas.openxmlformats.org/officeDocument/2006/relationships/image" Target="../media/image4.png"/><Relationship Id="rId7" Type="http://schemas.openxmlformats.org/officeDocument/2006/relationships/image" Target="../media/image9.sv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hyperlink" Target="https://www.youtube.com/@TrehanTalks" TargetMode="External"/><Relationship Id="rId5" Type="http://schemas.openxmlformats.org/officeDocument/2006/relationships/hyperlink" Target="https://vishaltrehan.in/" TargetMode="External"/><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hyperlink" Target="https://www.youtube.com/@TrehanTalks" TargetMode="External"/><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hyperlink" Target="https://x.com/Risk_to_Reward" TargetMode="External"/><Relationship Id="rId11" Type="http://schemas.openxmlformats.org/officeDocument/2006/relationships/hyperlink" Target="https://theculinarychronicles.com/2016/03/20/chocolate-and-peanut-butter-macarons-happy-macaron-day/" TargetMode="External"/><Relationship Id="rId5" Type="http://schemas.openxmlformats.org/officeDocument/2006/relationships/hyperlink" Target="https://vishaltrehan.in/" TargetMode="External"/><Relationship Id="rId10" Type="http://schemas.openxmlformats.org/officeDocument/2006/relationships/image" Target="../media/image7.jpg"/><Relationship Id="rId4" Type="http://schemas.openxmlformats.org/officeDocument/2006/relationships/image" Target="../media/image5.svg"/><Relationship Id="rId9" Type="http://schemas.openxmlformats.org/officeDocument/2006/relationships/hyperlink" Target="https://pixabay.com/de/youtube-youtube-play-button-3363633/" TargetMode="External"/></Relationships>
</file>

<file path=ppt/slideLayouts/_rels/slideLayout16.xml.rels><?xml version="1.0" encoding="UTF-8" standalone="yes"?>
<Relationships xmlns="http://schemas.openxmlformats.org/package/2006/relationships"><Relationship Id="rId8" Type="http://schemas.openxmlformats.org/officeDocument/2006/relationships/hyperlink" Target="https://x.com/Risk_to_Reward" TargetMode="External"/><Relationship Id="rId3" Type="http://schemas.openxmlformats.org/officeDocument/2006/relationships/image" Target="../media/image4.png"/><Relationship Id="rId7" Type="http://schemas.openxmlformats.org/officeDocument/2006/relationships/image" Target="../media/image9.sv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hyperlink" Target="https://www.youtube.com/@TrehanTalks" TargetMode="External"/><Relationship Id="rId5" Type="http://schemas.openxmlformats.org/officeDocument/2006/relationships/hyperlink" Target="https://vishaltrehan.in/" TargetMode="External"/><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8" Type="http://schemas.openxmlformats.org/officeDocument/2006/relationships/hyperlink" Target="https://x.com/Risk_to_Reward" TargetMode="External"/><Relationship Id="rId3" Type="http://schemas.openxmlformats.org/officeDocument/2006/relationships/image" Target="../media/image4.png"/><Relationship Id="rId7" Type="http://schemas.openxmlformats.org/officeDocument/2006/relationships/image" Target="../media/image9.sv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hyperlink" Target="https://www.youtube.com/@TrehanTalks" TargetMode="External"/><Relationship Id="rId5" Type="http://schemas.openxmlformats.org/officeDocument/2006/relationships/hyperlink" Target="https://vishaltrehan.in/" TargetMode="External"/><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hyperlink" Target="https://www.youtube.com/@TrehanTalks" TargetMode="External"/><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hyperlink" Target="https://x.com/Risk_to_Reward" TargetMode="External"/><Relationship Id="rId11" Type="http://schemas.openxmlformats.org/officeDocument/2006/relationships/hyperlink" Target="https://theculinarychronicles.com/2016/03/20/chocolate-and-peanut-butter-macarons-happy-macaron-day/" TargetMode="External"/><Relationship Id="rId5" Type="http://schemas.openxmlformats.org/officeDocument/2006/relationships/hyperlink" Target="https://vishaltrehan.in/" TargetMode="External"/><Relationship Id="rId10" Type="http://schemas.openxmlformats.org/officeDocument/2006/relationships/image" Target="../media/image7.jpg"/><Relationship Id="rId4" Type="http://schemas.openxmlformats.org/officeDocument/2006/relationships/image" Target="../media/image5.svg"/><Relationship Id="rId9" Type="http://schemas.openxmlformats.org/officeDocument/2006/relationships/hyperlink" Target="https://pixabay.com/de/youtube-youtube-play-button-3363633/" TargetMode="Externa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hyperlink" Target="https://www.youtube.com/@TrehanTalks" TargetMode="External"/><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hyperlink" Target="https://x.com/Risk_to_Reward" TargetMode="External"/><Relationship Id="rId11" Type="http://schemas.openxmlformats.org/officeDocument/2006/relationships/hyperlink" Target="https://theculinarychronicles.com/2016/03/20/chocolate-and-peanut-butter-macarons-happy-macaron-day/" TargetMode="External"/><Relationship Id="rId5" Type="http://schemas.openxmlformats.org/officeDocument/2006/relationships/hyperlink" Target="https://vishaltrehan.in/" TargetMode="External"/><Relationship Id="rId10" Type="http://schemas.openxmlformats.org/officeDocument/2006/relationships/image" Target="../media/image7.jpg"/><Relationship Id="rId4" Type="http://schemas.openxmlformats.org/officeDocument/2006/relationships/image" Target="../media/image5.svg"/><Relationship Id="rId9" Type="http://schemas.openxmlformats.org/officeDocument/2006/relationships/hyperlink" Target="https://pixabay.com/de/youtube-youtube-play-button-3363633/"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hyperlink" Target="https://www.youtube.com/@TrehanTalks" TargetMode="External"/><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hyperlink" Target="https://x.com/Risk_to_Reward" TargetMode="External"/><Relationship Id="rId11" Type="http://schemas.openxmlformats.org/officeDocument/2006/relationships/hyperlink" Target="https://theculinarychronicles.com/2016/03/20/chocolate-and-peanut-butter-macarons-happy-macaron-day/" TargetMode="External"/><Relationship Id="rId5" Type="http://schemas.openxmlformats.org/officeDocument/2006/relationships/hyperlink" Target="https://vishaltrehan.in/" TargetMode="External"/><Relationship Id="rId10" Type="http://schemas.openxmlformats.org/officeDocument/2006/relationships/image" Target="../media/image7.jpg"/><Relationship Id="rId4" Type="http://schemas.openxmlformats.org/officeDocument/2006/relationships/image" Target="../media/image5.svg"/><Relationship Id="rId9" Type="http://schemas.openxmlformats.org/officeDocument/2006/relationships/hyperlink" Target="https://pixabay.com/de/youtube-youtube-play-button-3363633/"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hyperlink" Target="https://x.com/Risk_to_Reward" TargetMode="External"/><Relationship Id="rId3" Type="http://schemas.openxmlformats.org/officeDocument/2006/relationships/image" Target="../media/image4.png"/><Relationship Id="rId7" Type="http://schemas.openxmlformats.org/officeDocument/2006/relationships/image" Target="../media/image9.sv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hyperlink" Target="https://www.youtube.com/@TrehanTalks" TargetMode="External"/><Relationship Id="rId5" Type="http://schemas.openxmlformats.org/officeDocument/2006/relationships/hyperlink" Target="https://vishaltrehan.in/" TargetMode="External"/><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8" Type="http://schemas.openxmlformats.org/officeDocument/2006/relationships/hyperlink" Target="https://x.com/Risk_to_Reward" TargetMode="External"/><Relationship Id="rId3" Type="http://schemas.openxmlformats.org/officeDocument/2006/relationships/image" Target="../media/image4.png"/><Relationship Id="rId7" Type="http://schemas.openxmlformats.org/officeDocument/2006/relationships/image" Target="../media/image9.sv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hyperlink" Target="https://www.youtube.com/@TrehanTalks" TargetMode="External"/><Relationship Id="rId5" Type="http://schemas.openxmlformats.org/officeDocument/2006/relationships/hyperlink" Target="https://vishaltrehan.in/" TargetMode="External"/><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hyperlink" Target="https://www.youtube.com/@TrehanTalks" TargetMode="External"/><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hyperlink" Target="https://x.com/Risk_to_Reward" TargetMode="External"/><Relationship Id="rId11" Type="http://schemas.openxmlformats.org/officeDocument/2006/relationships/hyperlink" Target="https://theculinarychronicles.com/2016/03/20/chocolate-and-peanut-butter-macarons-happy-macaron-day/" TargetMode="External"/><Relationship Id="rId5" Type="http://schemas.openxmlformats.org/officeDocument/2006/relationships/hyperlink" Target="https://vishaltrehan.in/" TargetMode="External"/><Relationship Id="rId10" Type="http://schemas.openxmlformats.org/officeDocument/2006/relationships/image" Target="../media/image7.jpg"/><Relationship Id="rId4" Type="http://schemas.openxmlformats.org/officeDocument/2006/relationships/image" Target="../media/image5.svg"/><Relationship Id="rId9" Type="http://schemas.openxmlformats.org/officeDocument/2006/relationships/hyperlink" Target="https://pixabay.com/de/youtube-youtube-play-button-3363633/"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hyperlink" Target="https://x.com/Risk_to_Reward" TargetMode="External"/><Relationship Id="rId3" Type="http://schemas.openxmlformats.org/officeDocument/2006/relationships/image" Target="../media/image4.png"/><Relationship Id="rId7" Type="http://schemas.openxmlformats.org/officeDocument/2006/relationships/image" Target="../media/image9.sv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hyperlink" Target="https://www.youtube.com/@TrehanTalks" TargetMode="External"/><Relationship Id="rId5" Type="http://schemas.openxmlformats.org/officeDocument/2006/relationships/hyperlink" Target="https://vishaltrehan.in/" TargetMode="External"/><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1623732"/>
            <a:ext cx="5143500" cy="2090808"/>
          </a:xfrm>
        </p:spPr>
        <p:txBody>
          <a:bodyPr anchor="b">
            <a:noAutofit/>
          </a:bodyPr>
          <a:lstStyle>
            <a:lvl1pPr algn="l">
              <a:defRPr sz="5400" b="1" cap="all" baseline="0">
                <a:solidFill>
                  <a:schemeClr val="accent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3730415"/>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descr="A grey square with white text&#10;&#10;Description automatically generated">
            <a:extLst>
              <a:ext uri="{FF2B5EF4-FFF2-40B4-BE49-F238E27FC236}">
                <a16:creationId xmlns:a16="http://schemas.microsoft.com/office/drawing/2014/main" id="{8FD5D509-BC35-F5DE-5C19-81E69FD2BC39}"/>
              </a:ext>
            </a:extLst>
          </p:cNvPr>
          <p:cNvPicPr>
            <a:picLocks noChangeAspect="1"/>
          </p:cNvPicPr>
          <p:nvPr userDrawn="1"/>
        </p:nvPicPr>
        <p:blipFill>
          <a:blip r:embed="rId2"/>
          <a:stretch>
            <a:fillRect/>
          </a:stretch>
        </p:blipFill>
        <p:spPr>
          <a:xfrm>
            <a:off x="10198226" y="4425054"/>
            <a:ext cx="1657350" cy="2069146"/>
          </a:xfrm>
          <a:prstGeom prst="rect">
            <a:avLst/>
          </a:prstGeom>
        </p:spPr>
      </p:pic>
      <p:sp>
        <p:nvSpPr>
          <p:cNvPr id="7" name="TextBox 6">
            <a:extLst>
              <a:ext uri="{FF2B5EF4-FFF2-40B4-BE49-F238E27FC236}">
                <a16:creationId xmlns:a16="http://schemas.microsoft.com/office/drawing/2014/main" id="{A8FBB24B-7741-77FC-CA2D-13EE4426556A}"/>
              </a:ext>
            </a:extLst>
          </p:cNvPr>
          <p:cNvSpPr txBox="1"/>
          <p:nvPr userDrawn="1"/>
        </p:nvSpPr>
        <p:spPr>
          <a:xfrm>
            <a:off x="10156977" y="6494200"/>
            <a:ext cx="3171825" cy="261610"/>
          </a:xfrm>
          <a:prstGeom prst="rect">
            <a:avLst/>
          </a:prstGeom>
          <a:noFill/>
        </p:spPr>
        <p:txBody>
          <a:bodyPr wrap="square" rtlCol="0">
            <a:spAutoFit/>
          </a:bodyPr>
          <a:lstStyle/>
          <a:p>
            <a:r>
              <a:rPr lang="en-IN" sz="1100" b="0" i="0" dirty="0">
                <a:solidFill>
                  <a:srgbClr val="111111"/>
                </a:solidFill>
                <a:effectLst/>
                <a:highlight>
                  <a:srgbClr val="F9F9F9"/>
                </a:highlight>
                <a:latin typeface="Inter"/>
              </a:rPr>
              <a:t>Reg. Number INH000016816</a:t>
            </a:r>
            <a:endParaRPr lang="en-IN" sz="1100" dirty="0"/>
          </a:p>
        </p:txBody>
      </p:sp>
    </p:spTree>
    <p:extLst>
      <p:ext uri="{BB962C8B-B14F-4D97-AF65-F5344CB8AC3E}">
        <p14:creationId xmlns:p14="http://schemas.microsoft.com/office/powerpoint/2010/main" val="338849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 name="Title 1">
            <a:extLst>
              <a:ext uri="{FF2B5EF4-FFF2-40B4-BE49-F238E27FC236}">
                <a16:creationId xmlns:a16="http://schemas.microsoft.com/office/drawing/2014/main" id="{2CE9908F-CF81-43F9-880A-401D0C0FB2ED}"/>
              </a:ext>
            </a:extLst>
          </p:cNvPr>
          <p:cNvSpPr>
            <a:spLocks noGrp="1"/>
          </p:cNvSpPr>
          <p:nvPr>
            <p:ph type="title" hasCustomPrompt="1"/>
          </p:nvPr>
        </p:nvSpPr>
        <p:spPr>
          <a:xfrm>
            <a:off x="6464315" y="2055320"/>
            <a:ext cx="5011410" cy="651448"/>
          </a:xfrm>
          <a:noFill/>
        </p:spPr>
        <p:txBody>
          <a:bodyPr wrap="square" rtlCol="0">
            <a:noAutofit/>
          </a:bodyPr>
          <a:lstStyle>
            <a:lvl1pPr>
              <a:defRPr lang="en-US" sz="3200" b="1" cap="all" baseline="0">
                <a:solidFill>
                  <a:schemeClr val="accent1"/>
                </a:solidFill>
                <a:ea typeface="+mn-ea"/>
                <a:cs typeface="+mn-cs"/>
              </a:defRPr>
            </a:lvl1pPr>
          </a:lstStyle>
          <a:p>
            <a:pPr marL="0" lvl="0"/>
            <a:r>
              <a:rPr lang="en-US" noProof="0" dirty="0"/>
              <a:t>Thank You</a:t>
            </a:r>
          </a:p>
        </p:txBody>
      </p:sp>
      <p:sp>
        <p:nvSpPr>
          <p:cNvPr id="29" name="TextBox 28">
            <a:extLst>
              <a:ext uri="{FF2B5EF4-FFF2-40B4-BE49-F238E27FC236}">
                <a16:creationId xmlns:a16="http://schemas.microsoft.com/office/drawing/2014/main" id="{9508921E-3439-3B6E-F924-B250C613B829}"/>
              </a:ext>
            </a:extLst>
          </p:cNvPr>
          <p:cNvSpPr txBox="1"/>
          <p:nvPr userDrawn="1"/>
        </p:nvSpPr>
        <p:spPr>
          <a:xfrm>
            <a:off x="6788302" y="3517155"/>
            <a:ext cx="1610697" cy="307777"/>
          </a:xfrm>
          <a:prstGeom prst="rect">
            <a:avLst/>
          </a:prstGeom>
          <a:noFill/>
        </p:spPr>
        <p:txBody>
          <a:bodyPr wrap="none" rtlCol="0">
            <a:spAutoFit/>
          </a:bodyPr>
          <a:lstStyle/>
          <a:p>
            <a:r>
              <a:rPr lang="en-IN" sz="1400" dirty="0">
                <a:hlinkClick r:id="rId2">
                  <a:extLst>
                    <a:ext uri="{A12FA001-AC4F-418D-AE19-62706E023703}">
                      <ahyp:hlinkClr xmlns:ahyp="http://schemas.microsoft.com/office/drawing/2018/hyperlinkcolor" val="tx"/>
                    </a:ext>
                  </a:extLst>
                </a:hlinkClick>
              </a:rPr>
              <a:t>@Risk_to_Reward</a:t>
            </a:r>
            <a:endParaRPr lang="en-IN" sz="1400" dirty="0"/>
          </a:p>
        </p:txBody>
      </p:sp>
      <p:sp>
        <p:nvSpPr>
          <p:cNvPr id="30" name="TextBox 29">
            <a:extLst>
              <a:ext uri="{FF2B5EF4-FFF2-40B4-BE49-F238E27FC236}">
                <a16:creationId xmlns:a16="http://schemas.microsoft.com/office/drawing/2014/main" id="{EF94A5E3-D663-26DF-D30C-614BF880105A}"/>
              </a:ext>
            </a:extLst>
          </p:cNvPr>
          <p:cNvSpPr txBox="1"/>
          <p:nvPr userDrawn="1"/>
        </p:nvSpPr>
        <p:spPr>
          <a:xfrm>
            <a:off x="6820996" y="3989638"/>
            <a:ext cx="1280287" cy="307777"/>
          </a:xfrm>
          <a:prstGeom prst="rect">
            <a:avLst/>
          </a:prstGeom>
          <a:noFill/>
        </p:spPr>
        <p:txBody>
          <a:bodyPr wrap="none" rtlCol="0">
            <a:spAutoFit/>
          </a:bodyPr>
          <a:lstStyle/>
          <a:p>
            <a:r>
              <a:rPr lang="en-IN" sz="1400" dirty="0">
                <a:hlinkClick r:id="rId3">
                  <a:extLst>
                    <a:ext uri="{A12FA001-AC4F-418D-AE19-62706E023703}">
                      <ahyp:hlinkClr xmlns:ahyp="http://schemas.microsoft.com/office/drawing/2018/hyperlinkcolor" val="tx"/>
                    </a:ext>
                  </a:extLst>
                </a:hlinkClick>
              </a:rPr>
              <a:t>@TrehanTalks</a:t>
            </a:r>
            <a:endParaRPr lang="en-IN" sz="1400" dirty="0"/>
          </a:p>
        </p:txBody>
      </p:sp>
      <p:sp>
        <p:nvSpPr>
          <p:cNvPr id="31" name="TextBox 30">
            <a:extLst>
              <a:ext uri="{FF2B5EF4-FFF2-40B4-BE49-F238E27FC236}">
                <a16:creationId xmlns:a16="http://schemas.microsoft.com/office/drawing/2014/main" id="{7698B6EC-9A09-454B-48C7-68016512FD0A}"/>
              </a:ext>
            </a:extLst>
          </p:cNvPr>
          <p:cNvSpPr txBox="1"/>
          <p:nvPr userDrawn="1"/>
        </p:nvSpPr>
        <p:spPr>
          <a:xfrm>
            <a:off x="6766943" y="4462121"/>
            <a:ext cx="2668679" cy="307777"/>
          </a:xfrm>
          <a:prstGeom prst="rect">
            <a:avLst/>
          </a:prstGeom>
          <a:noFill/>
        </p:spPr>
        <p:txBody>
          <a:bodyPr wrap="none" rtlCol="0">
            <a:spAutoFit/>
          </a:bodyPr>
          <a:lstStyle/>
          <a:p>
            <a:r>
              <a:rPr lang="en-IN" sz="1400" dirty="0">
                <a:hlinkClick r:id="rId3">
                  <a:extLst>
                    <a:ext uri="{A12FA001-AC4F-418D-AE19-62706E023703}">
                      <ahyp:hlinkClr xmlns:ahyp="http://schemas.microsoft.com/office/drawing/2018/hyperlinkcolor" val="tx"/>
                    </a:ext>
                  </a:extLst>
                </a:hlinkClick>
              </a:rPr>
              <a:t>@</a:t>
            </a:r>
            <a:r>
              <a:rPr lang="en-IN" sz="1400" dirty="0"/>
              <a:t>stocktradingwithvishaltrehan</a:t>
            </a:r>
          </a:p>
        </p:txBody>
      </p:sp>
      <p:sp>
        <p:nvSpPr>
          <p:cNvPr id="32" name="TextBox 31">
            <a:extLst>
              <a:ext uri="{FF2B5EF4-FFF2-40B4-BE49-F238E27FC236}">
                <a16:creationId xmlns:a16="http://schemas.microsoft.com/office/drawing/2014/main" id="{F32FCB06-4B92-A078-5CD5-4FEB4AD651DC}"/>
              </a:ext>
            </a:extLst>
          </p:cNvPr>
          <p:cNvSpPr txBox="1"/>
          <p:nvPr userDrawn="1"/>
        </p:nvSpPr>
        <p:spPr>
          <a:xfrm>
            <a:off x="6486153" y="3532211"/>
            <a:ext cx="302149" cy="307777"/>
          </a:xfrm>
          <a:prstGeom prst="rect">
            <a:avLst/>
          </a:prstGeom>
          <a:solidFill>
            <a:schemeClr val="tx1"/>
          </a:solidFill>
        </p:spPr>
        <p:txBody>
          <a:bodyPr wrap="square" rtlCol="0">
            <a:spAutoFit/>
          </a:bodyPr>
          <a:lstStyle/>
          <a:p>
            <a:r>
              <a:rPr lang="en-IN" sz="1400" b="1" dirty="0">
                <a:solidFill>
                  <a:schemeClr val="bg1"/>
                </a:solidFill>
              </a:rPr>
              <a:t>X</a:t>
            </a:r>
          </a:p>
        </p:txBody>
      </p:sp>
      <p:pic>
        <p:nvPicPr>
          <p:cNvPr id="33" name="Picture 32" descr="A red square with a white play button&#10;&#10;Description automatically generated">
            <a:extLst>
              <a:ext uri="{FF2B5EF4-FFF2-40B4-BE49-F238E27FC236}">
                <a16:creationId xmlns:a16="http://schemas.microsoft.com/office/drawing/2014/main" id="{33BC5680-F66A-869C-A602-0FF1C63A9150}"/>
              </a:ext>
            </a:extLst>
          </p:cNvPr>
          <p:cNvPicPr>
            <a:picLocks noChangeAspect="1"/>
          </p:cNvPicPr>
          <p:nvPr userDrawn="1"/>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464315" y="3951302"/>
            <a:ext cx="419100" cy="419100"/>
          </a:xfrm>
          <a:prstGeom prst="rect">
            <a:avLst/>
          </a:prstGeom>
        </p:spPr>
      </p:pic>
      <p:pic>
        <p:nvPicPr>
          <p:cNvPr id="34" name="Picture 33" descr="A logo of a camera&#10;&#10;Description automatically generated">
            <a:extLst>
              <a:ext uri="{FF2B5EF4-FFF2-40B4-BE49-F238E27FC236}">
                <a16:creationId xmlns:a16="http://schemas.microsoft.com/office/drawing/2014/main" id="{4E3809CE-8177-C33D-2FCE-32A2F5340BF0}"/>
              </a:ext>
            </a:extLst>
          </p:cNvPr>
          <p:cNvPicPr>
            <a:picLocks noChangeAspect="1"/>
          </p:cNvPicPr>
          <p:nvPr userDrawn="1"/>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402671" y="4486293"/>
            <a:ext cx="461010" cy="348663"/>
          </a:xfrm>
          <a:prstGeom prst="rect">
            <a:avLst/>
          </a:prstGeom>
        </p:spPr>
      </p:pic>
      <p:sp>
        <p:nvSpPr>
          <p:cNvPr id="37" name="TextBox 36">
            <a:extLst>
              <a:ext uri="{FF2B5EF4-FFF2-40B4-BE49-F238E27FC236}">
                <a16:creationId xmlns:a16="http://schemas.microsoft.com/office/drawing/2014/main" id="{B74888A5-5D64-FB60-6123-15BF3E5AFFAA}"/>
              </a:ext>
            </a:extLst>
          </p:cNvPr>
          <p:cNvSpPr txBox="1"/>
          <p:nvPr userDrawn="1"/>
        </p:nvSpPr>
        <p:spPr>
          <a:xfrm>
            <a:off x="6766943" y="4885789"/>
            <a:ext cx="2793265" cy="307777"/>
          </a:xfrm>
          <a:prstGeom prst="rect">
            <a:avLst/>
          </a:prstGeom>
          <a:noFill/>
        </p:spPr>
        <p:txBody>
          <a:bodyPr wrap="none" rtlCol="0">
            <a:spAutoFit/>
          </a:bodyPr>
          <a:lstStyle/>
          <a:p>
            <a:r>
              <a:rPr lang="en-IN" sz="1400" dirty="0"/>
              <a:t>@t.me/freetradingwithvishaltrehan</a:t>
            </a:r>
          </a:p>
        </p:txBody>
      </p:sp>
      <p:pic>
        <p:nvPicPr>
          <p:cNvPr id="38" name="Picture 37" descr="A blue circle with a paper plane in it&#10;&#10;Description automatically generated">
            <a:extLst>
              <a:ext uri="{FF2B5EF4-FFF2-40B4-BE49-F238E27FC236}">
                <a16:creationId xmlns:a16="http://schemas.microsoft.com/office/drawing/2014/main" id="{6117288E-A402-512D-139F-F4376DE4416B}"/>
              </a:ext>
            </a:extLst>
          </p:cNvPr>
          <p:cNvPicPr>
            <a:picLocks noChangeAspect="1"/>
          </p:cNvPicPr>
          <p:nvPr userDrawn="1"/>
        </p:nvPicPr>
        <p:blipFill>
          <a:blip r:embed="rId8">
            <a:extLst>
              <a:ext uri="{837473B0-CC2E-450A-ABE3-18F120FF3D39}">
                <a1611:picAttrSrcUrl xmlns:a1611="http://schemas.microsoft.com/office/drawing/2016/11/main" r:id="rId9"/>
              </a:ext>
            </a:extLst>
          </a:blip>
          <a:stretch>
            <a:fillRect/>
          </a:stretch>
        </p:blipFill>
        <p:spPr>
          <a:xfrm>
            <a:off x="6464316" y="4922156"/>
            <a:ext cx="310558" cy="259316"/>
          </a:xfrm>
          <a:prstGeom prst="rect">
            <a:avLst/>
          </a:prstGeom>
        </p:spPr>
      </p:pic>
    </p:spTree>
    <p:extLst>
      <p:ext uri="{BB962C8B-B14F-4D97-AF65-F5344CB8AC3E}">
        <p14:creationId xmlns:p14="http://schemas.microsoft.com/office/powerpoint/2010/main" val="637136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12" name="Straight Connector 11">
            <a:extLst>
              <a:ext uri="{FF2B5EF4-FFF2-40B4-BE49-F238E27FC236}">
                <a16:creationId xmlns:a16="http://schemas.microsoft.com/office/drawing/2014/main" id="{77C312F4-62C2-4903-8C4B-423A8717E481}"/>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Graphic 18" descr="Envelope">
            <a:extLst>
              <a:ext uri="{FF2B5EF4-FFF2-40B4-BE49-F238E27FC236}">
                <a16:creationId xmlns:a16="http://schemas.microsoft.com/office/drawing/2014/main" id="{A686352B-226C-4579-B831-0DC14EC3895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541475" y="4452337"/>
            <a:ext cx="387795" cy="387795"/>
          </a:xfrm>
          <a:prstGeom prst="rect">
            <a:avLst/>
          </a:prstGeom>
        </p:spPr>
      </p:pic>
      <p:pic>
        <p:nvPicPr>
          <p:cNvPr id="20" name="Graphic 19" descr="Network">
            <a:extLst>
              <a:ext uri="{FF2B5EF4-FFF2-40B4-BE49-F238E27FC236}">
                <a16:creationId xmlns:a16="http://schemas.microsoft.com/office/drawing/2014/main" id="{460C8169-012B-451A-A6C2-6FEC0DC82AFC}"/>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522084" y="4925640"/>
            <a:ext cx="426575" cy="426575"/>
          </a:xfrm>
          <a:prstGeom prst="rect">
            <a:avLst/>
          </a:prstGeom>
        </p:spPr>
      </p:pic>
      <p:sp>
        <p:nvSpPr>
          <p:cNvPr id="21" name="Subtitle 2">
            <a:extLst>
              <a:ext uri="{FF2B5EF4-FFF2-40B4-BE49-F238E27FC236}">
                <a16:creationId xmlns:a16="http://schemas.microsoft.com/office/drawing/2014/main" id="{ADF17BC1-06CE-42EA-A970-31A7ED871AA4}"/>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22" name="Text Placeholder 6">
            <a:extLst>
              <a:ext uri="{FF2B5EF4-FFF2-40B4-BE49-F238E27FC236}">
                <a16:creationId xmlns:a16="http://schemas.microsoft.com/office/drawing/2014/main" id="{7035F1B3-4E91-44FF-B4E7-E5D87C7A034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a:r>
              <a:rPr lang="en-US" noProof="0" dirty="0"/>
              <a:t>Website </a:t>
            </a:r>
            <a:r>
              <a:rPr lang="en-US" noProof="0" dirty="0" err="1"/>
              <a:t>url</a:t>
            </a:r>
            <a:r>
              <a:rPr lang="en-US" noProof="0" dirty="0"/>
              <a:t> here</a:t>
            </a:r>
          </a:p>
        </p:txBody>
      </p:sp>
      <p:sp>
        <p:nvSpPr>
          <p:cNvPr id="18" name="Title 1">
            <a:extLst>
              <a:ext uri="{FF2B5EF4-FFF2-40B4-BE49-F238E27FC236}">
                <a16:creationId xmlns:a16="http://schemas.microsoft.com/office/drawing/2014/main" id="{525B5135-F466-4A63-A42C-3BB2BAA7D24D}"/>
              </a:ext>
            </a:extLst>
          </p:cNvPr>
          <p:cNvSpPr>
            <a:spLocks noGrp="1"/>
          </p:cNvSpPr>
          <p:nvPr>
            <p:ph type="title"/>
          </p:nvPr>
        </p:nvSpPr>
        <p:spPr>
          <a:xfrm>
            <a:off x="6469778" y="3158641"/>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a:r>
              <a:rPr lang="en-US" noProof="0"/>
              <a:t>Click to edit Master title style</a:t>
            </a:r>
            <a:endParaRPr lang="en-US" noProof="0" dirty="0"/>
          </a:p>
        </p:txBody>
      </p:sp>
    </p:spTree>
    <p:extLst>
      <p:ext uri="{BB962C8B-B14F-4D97-AF65-F5344CB8AC3E}">
        <p14:creationId xmlns:p14="http://schemas.microsoft.com/office/powerpoint/2010/main" val="8101070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0578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endParaRPr lang="en-US" noProof="0" dirty="0"/>
          </a:p>
        </p:txBody>
      </p:sp>
      <p:pic>
        <p:nvPicPr>
          <p:cNvPr id="8" name="Picture 7">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grpSp>
        <p:nvGrpSpPr>
          <p:cNvPr id="4" name="Group 3">
            <a:extLst>
              <a:ext uri="{FF2B5EF4-FFF2-40B4-BE49-F238E27FC236}">
                <a16:creationId xmlns:a16="http://schemas.microsoft.com/office/drawing/2014/main" id="{AD5251EA-F450-4DD1-995B-DC89513424C8}"/>
              </a:ext>
            </a:extLst>
          </p:cNvPr>
          <p:cNvGrpSpPr/>
          <p:nvPr userDrawn="1"/>
        </p:nvGrpSpPr>
        <p:grpSpPr>
          <a:xfrm rot="16200000">
            <a:off x="1637386" y="1473117"/>
            <a:ext cx="8917229" cy="10769768"/>
            <a:chOff x="-1728305" y="-2049517"/>
            <a:chExt cx="8917229" cy="10769768"/>
          </a:xfrm>
        </p:grpSpPr>
        <p:sp>
          <p:nvSpPr>
            <p:cNvPr id="17" name="Oval 16">
              <a:extLst>
                <a:ext uri="{FF2B5EF4-FFF2-40B4-BE49-F238E27FC236}">
                  <a16:creationId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8" name="Group 17">
              <a:extLst>
                <a:ext uri="{FF2B5EF4-FFF2-40B4-BE49-F238E27FC236}">
                  <a16:creationId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Freeform 5">
                <a:extLst>
                  <a:ext uri="{FF2B5EF4-FFF2-40B4-BE49-F238E27FC236}">
                    <a16:creationId xmlns:a16="http://schemas.microsoft.com/office/drawing/2014/main"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grpSp>
      <p:sp>
        <p:nvSpPr>
          <p:cNvPr id="21" name="Text Placeholder 2">
            <a:extLst>
              <a:ext uri="{FF2B5EF4-FFF2-40B4-BE49-F238E27FC236}">
                <a16:creationId xmlns:a16="http://schemas.microsoft.com/office/drawing/2014/main" id="{4D77C47B-CC1E-41DA-9146-5DFD63065491}"/>
              </a:ext>
            </a:extLst>
          </p:cNvPr>
          <p:cNvSpPr>
            <a:spLocks noGrp="1"/>
          </p:cNvSpPr>
          <p:nvPr>
            <p:ph type="body" idx="1"/>
          </p:nvPr>
        </p:nvSpPr>
        <p:spPr>
          <a:xfrm>
            <a:off x="831850" y="1153348"/>
            <a:ext cx="10515600" cy="648543"/>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42265441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4" name="Freeform 5">
              <a:extLst>
                <a:ext uri="{FF2B5EF4-FFF2-40B4-BE49-F238E27FC236}">
                  <a16:creationId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5" name="Freeform 6">
              <a:extLst>
                <a:ext uri="{FF2B5EF4-FFF2-40B4-BE49-F238E27FC236}">
                  <a16:creationId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6" name="Freeform 7">
              <a:extLst>
                <a:ext uri="{FF2B5EF4-FFF2-40B4-BE49-F238E27FC236}">
                  <a16:creationId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7" name="Content Placeholder 2">
            <a:extLst>
              <a:ext uri="{FF2B5EF4-FFF2-40B4-BE49-F238E27FC236}">
                <a16:creationId xmlns:a16="http://schemas.microsoft.com/office/drawing/2014/main" id="{1A1F33A2-66F7-4D85-99DD-7B00F265AC6D}"/>
              </a:ext>
            </a:extLst>
          </p:cNvPr>
          <p:cNvSpPr>
            <a:spLocks noGrp="1"/>
          </p:cNvSpPr>
          <p:nvPr>
            <p:ph idx="1"/>
          </p:nvPr>
        </p:nvSpPr>
        <p:spPr>
          <a:xfrm>
            <a:off x="515938" y="1825625"/>
            <a:ext cx="10837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itle 1">
            <a:extLst>
              <a:ext uri="{FF2B5EF4-FFF2-40B4-BE49-F238E27FC236}">
                <a16:creationId xmlns:a16="http://schemas.microsoft.com/office/drawing/2014/main" id="{EF788279-D710-447A-9E71-4D1344575691}"/>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grpSp>
        <p:nvGrpSpPr>
          <p:cNvPr id="2" name="Group 1">
            <a:extLst>
              <a:ext uri="{FF2B5EF4-FFF2-40B4-BE49-F238E27FC236}">
                <a16:creationId xmlns:a16="http://schemas.microsoft.com/office/drawing/2014/main" id="{4EB636AD-DA94-0A72-F7F3-2EB334304D59}"/>
              </a:ext>
            </a:extLst>
          </p:cNvPr>
          <p:cNvGrpSpPr/>
          <p:nvPr userDrawn="1"/>
        </p:nvGrpSpPr>
        <p:grpSpPr>
          <a:xfrm>
            <a:off x="130767" y="6176963"/>
            <a:ext cx="3154760" cy="713125"/>
            <a:chOff x="538962" y="4549422"/>
            <a:chExt cx="3736198" cy="717347"/>
          </a:xfrm>
        </p:grpSpPr>
        <p:pic>
          <p:nvPicPr>
            <p:cNvPr id="3" name="Picture 2" descr="A grey and white logo">
              <a:extLst>
                <a:ext uri="{FF2B5EF4-FFF2-40B4-BE49-F238E27FC236}">
                  <a16:creationId xmlns:a16="http://schemas.microsoft.com/office/drawing/2014/main" id="{4F2577DC-A36A-344B-BB24-3BDE07B1C43C}"/>
                </a:ext>
              </a:extLst>
            </p:cNvPr>
            <p:cNvPicPr>
              <a:picLocks noChangeAspect="1"/>
            </p:cNvPicPr>
            <p:nvPr/>
          </p:nvPicPr>
          <p:blipFill rotWithShape="1">
            <a:blip r:embed="rId2"/>
            <a:srcRect t="1" r="9109" b="-12724"/>
            <a:stretch/>
          </p:blipFill>
          <p:spPr>
            <a:xfrm>
              <a:off x="538962" y="4549422"/>
              <a:ext cx="3269310" cy="717347"/>
            </a:xfrm>
            <a:prstGeom prst="rect">
              <a:avLst/>
            </a:prstGeom>
          </p:spPr>
        </p:pic>
        <p:sp>
          <p:nvSpPr>
            <p:cNvPr id="4" name="TextBox 3">
              <a:extLst>
                <a:ext uri="{FF2B5EF4-FFF2-40B4-BE49-F238E27FC236}">
                  <a16:creationId xmlns:a16="http://schemas.microsoft.com/office/drawing/2014/main" id="{0F959681-BCBC-945F-F7AB-24974A6C9D9B}"/>
                </a:ext>
              </a:extLst>
            </p:cNvPr>
            <p:cNvSpPr txBox="1"/>
            <p:nvPr/>
          </p:nvSpPr>
          <p:spPr>
            <a:xfrm>
              <a:off x="722490" y="4947703"/>
              <a:ext cx="3552670" cy="276999"/>
            </a:xfrm>
            <a:prstGeom prst="rect">
              <a:avLst/>
            </a:prstGeom>
            <a:noFill/>
          </p:spPr>
          <p:txBody>
            <a:bodyPr wrap="square" rtlCol="0">
              <a:spAutoFit/>
            </a:bodyPr>
            <a:lstStyle/>
            <a:p>
              <a:r>
                <a:rPr lang="en-IN" sz="1200" dirty="0">
                  <a:solidFill>
                    <a:schemeClr val="bg1"/>
                  </a:solidFill>
                </a:rPr>
                <a:t>SEBI Reg. Number INH000016816 </a:t>
              </a:r>
            </a:p>
          </p:txBody>
        </p:sp>
      </p:grpSp>
      <p:pic>
        <p:nvPicPr>
          <p:cNvPr id="5" name="Graphic 4" descr="Internet outline">
            <a:extLst>
              <a:ext uri="{FF2B5EF4-FFF2-40B4-BE49-F238E27FC236}">
                <a16:creationId xmlns:a16="http://schemas.microsoft.com/office/drawing/2014/main" id="{0DB1C259-0505-924A-7289-C0F269D41B5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319312" y="6319405"/>
            <a:ext cx="419100" cy="419100"/>
          </a:xfrm>
          <a:prstGeom prst="rect">
            <a:avLst/>
          </a:prstGeom>
        </p:spPr>
      </p:pic>
      <p:sp>
        <p:nvSpPr>
          <p:cNvPr id="6" name="TextBox 5">
            <a:extLst>
              <a:ext uri="{FF2B5EF4-FFF2-40B4-BE49-F238E27FC236}">
                <a16:creationId xmlns:a16="http://schemas.microsoft.com/office/drawing/2014/main" id="{0DAFA1CC-6C3F-3361-9420-6DF3039F5307}"/>
              </a:ext>
            </a:extLst>
          </p:cNvPr>
          <p:cNvSpPr txBox="1"/>
          <p:nvPr userDrawn="1"/>
        </p:nvSpPr>
        <p:spPr>
          <a:xfrm>
            <a:off x="3733651" y="6352801"/>
            <a:ext cx="1681935" cy="307777"/>
          </a:xfrm>
          <a:prstGeom prst="rect">
            <a:avLst/>
          </a:prstGeom>
          <a:noFill/>
        </p:spPr>
        <p:txBody>
          <a:bodyPr wrap="none" rtlCol="0">
            <a:spAutoFit/>
          </a:bodyPr>
          <a:lstStyle/>
          <a:p>
            <a:r>
              <a:rPr lang="en-IN" sz="1400" dirty="0">
                <a:hlinkClick r:id="rId5"/>
              </a:rPr>
              <a:t>www.vishaltrehan.in</a:t>
            </a:r>
            <a:endParaRPr lang="en-IN" sz="1400" dirty="0"/>
          </a:p>
        </p:txBody>
      </p:sp>
      <p:pic>
        <p:nvPicPr>
          <p:cNvPr id="8" name="Graphic 7" descr="Dove outline">
            <a:extLst>
              <a:ext uri="{FF2B5EF4-FFF2-40B4-BE49-F238E27FC236}">
                <a16:creationId xmlns:a16="http://schemas.microsoft.com/office/drawing/2014/main" id="{40C9200E-558C-A184-804C-F2C5620A030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484733" y="6371297"/>
            <a:ext cx="276225" cy="276225"/>
          </a:xfrm>
          <a:prstGeom prst="rect">
            <a:avLst/>
          </a:prstGeom>
        </p:spPr>
      </p:pic>
      <p:sp>
        <p:nvSpPr>
          <p:cNvPr id="9" name="TextBox 8">
            <a:extLst>
              <a:ext uri="{FF2B5EF4-FFF2-40B4-BE49-F238E27FC236}">
                <a16:creationId xmlns:a16="http://schemas.microsoft.com/office/drawing/2014/main" id="{146BCC1C-4A22-63E7-72F4-E4D31411A4D5}"/>
              </a:ext>
            </a:extLst>
          </p:cNvPr>
          <p:cNvSpPr txBox="1"/>
          <p:nvPr userDrawn="1"/>
        </p:nvSpPr>
        <p:spPr>
          <a:xfrm>
            <a:off x="5820120" y="6352801"/>
            <a:ext cx="2426498" cy="307777"/>
          </a:xfrm>
          <a:prstGeom prst="rect">
            <a:avLst/>
          </a:prstGeom>
          <a:noFill/>
        </p:spPr>
        <p:txBody>
          <a:bodyPr wrap="none" rtlCol="0">
            <a:spAutoFit/>
          </a:bodyPr>
          <a:lstStyle/>
          <a:p>
            <a:r>
              <a:rPr lang="en-IN" sz="1400" dirty="0">
                <a:hlinkClick r:id="rId8"/>
              </a:rPr>
              <a:t>https://x.com/Risk_to_Reward</a:t>
            </a:r>
            <a:endParaRPr lang="en-IN" sz="1400" dirty="0"/>
          </a:p>
        </p:txBody>
      </p:sp>
      <p:pic>
        <p:nvPicPr>
          <p:cNvPr id="10" name="Graphic 9" descr="Presentation with media outline">
            <a:extLst>
              <a:ext uri="{FF2B5EF4-FFF2-40B4-BE49-F238E27FC236}">
                <a16:creationId xmlns:a16="http://schemas.microsoft.com/office/drawing/2014/main" id="{7A163A30-F644-BAA2-BB96-3465AB1A2609}"/>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8254936" y="6377452"/>
            <a:ext cx="303005" cy="303005"/>
          </a:xfrm>
          <a:prstGeom prst="rect">
            <a:avLst/>
          </a:prstGeom>
        </p:spPr>
      </p:pic>
      <p:sp>
        <p:nvSpPr>
          <p:cNvPr id="11" name="TextBox 10">
            <a:extLst>
              <a:ext uri="{FF2B5EF4-FFF2-40B4-BE49-F238E27FC236}">
                <a16:creationId xmlns:a16="http://schemas.microsoft.com/office/drawing/2014/main" id="{E93ABB18-7AC4-2176-B810-078CC0FA1514}"/>
              </a:ext>
            </a:extLst>
          </p:cNvPr>
          <p:cNvSpPr txBox="1"/>
          <p:nvPr userDrawn="1"/>
        </p:nvSpPr>
        <p:spPr>
          <a:xfrm>
            <a:off x="8563224" y="6352801"/>
            <a:ext cx="1200585" cy="307777"/>
          </a:xfrm>
          <a:prstGeom prst="rect">
            <a:avLst/>
          </a:prstGeom>
          <a:noFill/>
        </p:spPr>
        <p:txBody>
          <a:bodyPr wrap="none" rtlCol="0">
            <a:spAutoFit/>
          </a:bodyPr>
          <a:lstStyle/>
          <a:p>
            <a:r>
              <a:rPr lang="en-IN" sz="1400" dirty="0">
                <a:hlinkClick r:id="rId11"/>
              </a:rPr>
              <a:t>@TrehanTalks</a:t>
            </a:r>
            <a:endParaRPr lang="en-IN" sz="1400" dirty="0"/>
          </a:p>
        </p:txBody>
      </p:sp>
    </p:spTree>
    <p:extLst>
      <p:ext uri="{BB962C8B-B14F-4D97-AF65-F5344CB8AC3E}">
        <p14:creationId xmlns:p14="http://schemas.microsoft.com/office/powerpoint/2010/main" val="3789758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9" name="Freeform 5">
              <a:extLst>
                <a:ext uri="{FF2B5EF4-FFF2-40B4-BE49-F238E27FC236}">
                  <a16:creationId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7">
              <a:extLst>
                <a:ext uri="{FF2B5EF4-FFF2-40B4-BE49-F238E27FC236}">
                  <a16:creationId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Content Placeholder 2">
            <a:extLst>
              <a:ext uri="{FF2B5EF4-FFF2-40B4-BE49-F238E27FC236}">
                <a16:creationId xmlns:a16="http://schemas.microsoft.com/office/drawing/2014/main" id="{079DA8F4-EDD3-4D62-A90B-8C3C1AFB0083}"/>
              </a:ext>
            </a:extLst>
          </p:cNvPr>
          <p:cNvSpPr>
            <a:spLocks noGrp="1"/>
          </p:cNvSpPr>
          <p:nvPr>
            <p:ph sz="half" idx="1"/>
          </p:nvPr>
        </p:nvSpPr>
        <p:spPr>
          <a:xfrm>
            <a:off x="515938" y="1825625"/>
            <a:ext cx="5503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Content Placeholder 3">
            <a:extLst>
              <a:ext uri="{FF2B5EF4-FFF2-40B4-BE49-F238E27FC236}">
                <a16:creationId xmlns:a16="http://schemas.microsoft.com/office/drawing/2014/main" id="{DA0DA994-B4A9-447A-BEBF-3EA31D3755A2}"/>
              </a:ext>
            </a:extLst>
          </p:cNvPr>
          <p:cNvSpPr>
            <a:spLocks noGrp="1"/>
          </p:cNvSpPr>
          <p:nvPr>
            <p:ph sz="half" idx="2"/>
          </p:nvPr>
        </p:nvSpPr>
        <p:spPr>
          <a:xfrm>
            <a:off x="6172200" y="1825625"/>
            <a:ext cx="51816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1" name="Title 1">
            <a:extLst>
              <a:ext uri="{FF2B5EF4-FFF2-40B4-BE49-F238E27FC236}">
                <a16:creationId xmlns:a16="http://schemas.microsoft.com/office/drawing/2014/main" id="{19DEF115-82C2-4E9D-A22C-8DA561FB37B8}"/>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grpSp>
        <p:nvGrpSpPr>
          <p:cNvPr id="12" name="Group 11">
            <a:extLst>
              <a:ext uri="{FF2B5EF4-FFF2-40B4-BE49-F238E27FC236}">
                <a16:creationId xmlns:a16="http://schemas.microsoft.com/office/drawing/2014/main" id="{C07C010E-33CD-CF4A-BD85-9A9DD3CC37A2}"/>
              </a:ext>
            </a:extLst>
          </p:cNvPr>
          <p:cNvGrpSpPr/>
          <p:nvPr userDrawn="1"/>
        </p:nvGrpSpPr>
        <p:grpSpPr>
          <a:xfrm>
            <a:off x="130767" y="6176963"/>
            <a:ext cx="11280274" cy="713125"/>
            <a:chOff x="130767" y="6176963"/>
            <a:chExt cx="11280274" cy="713125"/>
          </a:xfrm>
        </p:grpSpPr>
        <p:grpSp>
          <p:nvGrpSpPr>
            <p:cNvPr id="13" name="Group 12">
              <a:extLst>
                <a:ext uri="{FF2B5EF4-FFF2-40B4-BE49-F238E27FC236}">
                  <a16:creationId xmlns:a16="http://schemas.microsoft.com/office/drawing/2014/main" id="{FD3C50BD-5D61-FE4D-AB73-07343161E45B}"/>
                </a:ext>
              </a:extLst>
            </p:cNvPr>
            <p:cNvGrpSpPr/>
            <p:nvPr/>
          </p:nvGrpSpPr>
          <p:grpSpPr>
            <a:xfrm>
              <a:off x="130767" y="6176963"/>
              <a:ext cx="3154760" cy="713125"/>
              <a:chOff x="538962" y="4549422"/>
              <a:chExt cx="3736198" cy="717347"/>
            </a:xfrm>
          </p:grpSpPr>
          <p:pic>
            <p:nvPicPr>
              <p:cNvPr id="31" name="Picture 30" descr="A grey and white logo">
                <a:extLst>
                  <a:ext uri="{FF2B5EF4-FFF2-40B4-BE49-F238E27FC236}">
                    <a16:creationId xmlns:a16="http://schemas.microsoft.com/office/drawing/2014/main" id="{21254C5B-6324-DFD1-8EE4-EC333E0F1DC8}"/>
                  </a:ext>
                </a:extLst>
              </p:cNvPr>
              <p:cNvPicPr>
                <a:picLocks noChangeAspect="1"/>
              </p:cNvPicPr>
              <p:nvPr/>
            </p:nvPicPr>
            <p:blipFill rotWithShape="1">
              <a:blip r:embed="rId2"/>
              <a:srcRect t="1" r="9109" b="-12724"/>
              <a:stretch/>
            </p:blipFill>
            <p:spPr>
              <a:xfrm>
                <a:off x="538962" y="4549422"/>
                <a:ext cx="3269310" cy="717347"/>
              </a:xfrm>
              <a:prstGeom prst="rect">
                <a:avLst/>
              </a:prstGeom>
            </p:spPr>
          </p:pic>
          <p:sp>
            <p:nvSpPr>
              <p:cNvPr id="32" name="TextBox 31">
                <a:extLst>
                  <a:ext uri="{FF2B5EF4-FFF2-40B4-BE49-F238E27FC236}">
                    <a16:creationId xmlns:a16="http://schemas.microsoft.com/office/drawing/2014/main" id="{F18911CF-0930-D90B-DE08-621DF82E3B42}"/>
                  </a:ext>
                </a:extLst>
              </p:cNvPr>
              <p:cNvSpPr txBox="1"/>
              <p:nvPr/>
            </p:nvSpPr>
            <p:spPr>
              <a:xfrm>
                <a:off x="722490" y="4947703"/>
                <a:ext cx="3552670" cy="276999"/>
              </a:xfrm>
              <a:prstGeom prst="rect">
                <a:avLst/>
              </a:prstGeom>
              <a:noFill/>
            </p:spPr>
            <p:txBody>
              <a:bodyPr wrap="square" rtlCol="0">
                <a:spAutoFit/>
              </a:bodyPr>
              <a:lstStyle/>
              <a:p>
                <a:r>
                  <a:rPr lang="en-IN" sz="1200" dirty="0">
                    <a:solidFill>
                      <a:schemeClr val="bg1"/>
                    </a:solidFill>
                  </a:rPr>
                  <a:t>SEBI Reg. Number INH000016816 </a:t>
                </a:r>
              </a:p>
            </p:txBody>
          </p:sp>
        </p:grpSp>
        <p:pic>
          <p:nvPicPr>
            <p:cNvPr id="23" name="Graphic 22" descr="Internet outline">
              <a:extLst>
                <a:ext uri="{FF2B5EF4-FFF2-40B4-BE49-F238E27FC236}">
                  <a16:creationId xmlns:a16="http://schemas.microsoft.com/office/drawing/2014/main" id="{36AD165D-FCC8-E1A8-EAD0-6149D5D849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93972" y="6319405"/>
              <a:ext cx="419100" cy="419100"/>
            </a:xfrm>
            <a:prstGeom prst="rect">
              <a:avLst/>
            </a:prstGeom>
          </p:spPr>
        </p:pic>
        <p:sp>
          <p:nvSpPr>
            <p:cNvPr id="24" name="TextBox 23">
              <a:extLst>
                <a:ext uri="{FF2B5EF4-FFF2-40B4-BE49-F238E27FC236}">
                  <a16:creationId xmlns:a16="http://schemas.microsoft.com/office/drawing/2014/main" id="{9B3E723D-7134-AF6F-7464-36706A1EC5D8}"/>
                </a:ext>
              </a:extLst>
            </p:cNvPr>
            <p:cNvSpPr txBox="1"/>
            <p:nvPr/>
          </p:nvSpPr>
          <p:spPr>
            <a:xfrm>
              <a:off x="3308311" y="6352801"/>
              <a:ext cx="1806777" cy="307777"/>
            </a:xfrm>
            <a:prstGeom prst="rect">
              <a:avLst/>
            </a:prstGeom>
            <a:noFill/>
          </p:spPr>
          <p:txBody>
            <a:bodyPr wrap="none" rtlCol="0">
              <a:spAutoFit/>
            </a:bodyPr>
            <a:lstStyle/>
            <a:p>
              <a:r>
                <a:rPr lang="en-IN" sz="1400" dirty="0">
                  <a:hlinkClick r:id="rId5">
                    <a:extLst>
                      <a:ext uri="{A12FA001-AC4F-418D-AE19-62706E023703}">
                        <ahyp:hlinkClr xmlns:ahyp="http://schemas.microsoft.com/office/drawing/2018/hyperlinkcolor" val="tx"/>
                      </a:ext>
                    </a:extLst>
                  </a:hlinkClick>
                </a:rPr>
                <a:t>www.vishaltrehan.in</a:t>
              </a:r>
              <a:endParaRPr lang="en-IN" sz="1400" dirty="0"/>
            </a:p>
          </p:txBody>
        </p:sp>
        <p:sp>
          <p:nvSpPr>
            <p:cNvPr id="25" name="TextBox 24">
              <a:extLst>
                <a:ext uri="{FF2B5EF4-FFF2-40B4-BE49-F238E27FC236}">
                  <a16:creationId xmlns:a16="http://schemas.microsoft.com/office/drawing/2014/main" id="{0115981C-94E9-FE04-D6B6-F05646CF15AA}"/>
                </a:ext>
              </a:extLst>
            </p:cNvPr>
            <p:cNvSpPr txBox="1"/>
            <p:nvPr/>
          </p:nvSpPr>
          <p:spPr>
            <a:xfrm>
              <a:off x="5362905" y="6352801"/>
              <a:ext cx="1610697" cy="307777"/>
            </a:xfrm>
            <a:prstGeom prst="rect">
              <a:avLst/>
            </a:prstGeom>
            <a:noFill/>
          </p:spPr>
          <p:txBody>
            <a:bodyPr wrap="none" rtlCol="0">
              <a:spAutoFit/>
            </a:bodyPr>
            <a:lstStyle/>
            <a:p>
              <a:r>
                <a:rPr lang="en-IN" sz="1400" dirty="0">
                  <a:hlinkClick r:id="rId6">
                    <a:extLst>
                      <a:ext uri="{A12FA001-AC4F-418D-AE19-62706E023703}">
                        <ahyp:hlinkClr xmlns:ahyp="http://schemas.microsoft.com/office/drawing/2018/hyperlinkcolor" val="tx"/>
                      </a:ext>
                    </a:extLst>
                  </a:hlinkClick>
                </a:rPr>
                <a:t>@Risk_to_Reward</a:t>
              </a:r>
              <a:endParaRPr lang="en-IN" sz="1400" dirty="0"/>
            </a:p>
          </p:txBody>
        </p:sp>
        <p:sp>
          <p:nvSpPr>
            <p:cNvPr id="26" name="TextBox 25">
              <a:extLst>
                <a:ext uri="{FF2B5EF4-FFF2-40B4-BE49-F238E27FC236}">
                  <a16:creationId xmlns:a16="http://schemas.microsoft.com/office/drawing/2014/main" id="{2A0AA1EB-E7D6-9B9A-DBAE-66FCA0EC9E45}"/>
                </a:ext>
              </a:extLst>
            </p:cNvPr>
            <p:cNvSpPr txBox="1"/>
            <p:nvPr/>
          </p:nvSpPr>
          <p:spPr>
            <a:xfrm>
              <a:off x="7221419" y="6352801"/>
              <a:ext cx="1280287" cy="307777"/>
            </a:xfrm>
            <a:prstGeom prst="rect">
              <a:avLst/>
            </a:prstGeom>
            <a:noFill/>
          </p:spPr>
          <p:txBody>
            <a:bodyPr wrap="none" rtlCol="0">
              <a:spAutoFit/>
            </a:bodyPr>
            <a:lstStyle/>
            <a:p>
              <a:r>
                <a:rPr lang="en-IN" sz="1400" dirty="0">
                  <a:hlinkClick r:id="rId7">
                    <a:extLst>
                      <a:ext uri="{A12FA001-AC4F-418D-AE19-62706E023703}">
                        <ahyp:hlinkClr xmlns:ahyp="http://schemas.microsoft.com/office/drawing/2018/hyperlinkcolor" val="tx"/>
                      </a:ext>
                    </a:extLst>
                  </a:hlinkClick>
                </a:rPr>
                <a:t>@TrehanTalks</a:t>
              </a:r>
              <a:endParaRPr lang="en-IN" sz="1400" dirty="0"/>
            </a:p>
          </p:txBody>
        </p:sp>
        <p:sp>
          <p:nvSpPr>
            <p:cNvPr id="27" name="TextBox 26">
              <a:extLst>
                <a:ext uri="{FF2B5EF4-FFF2-40B4-BE49-F238E27FC236}">
                  <a16:creationId xmlns:a16="http://schemas.microsoft.com/office/drawing/2014/main" id="{640E44A7-06EC-669E-7318-3D21A4AD7F8B}"/>
                </a:ext>
              </a:extLst>
            </p:cNvPr>
            <p:cNvSpPr txBox="1"/>
            <p:nvPr/>
          </p:nvSpPr>
          <p:spPr>
            <a:xfrm>
              <a:off x="8742362" y="6352801"/>
              <a:ext cx="2668679" cy="307777"/>
            </a:xfrm>
            <a:prstGeom prst="rect">
              <a:avLst/>
            </a:prstGeom>
            <a:noFill/>
          </p:spPr>
          <p:txBody>
            <a:bodyPr wrap="none" rtlCol="0">
              <a:spAutoFit/>
            </a:bodyPr>
            <a:lstStyle/>
            <a:p>
              <a:r>
                <a:rPr lang="en-IN" sz="1400" dirty="0">
                  <a:hlinkClick r:id="rId7">
                    <a:extLst>
                      <a:ext uri="{A12FA001-AC4F-418D-AE19-62706E023703}">
                        <ahyp:hlinkClr xmlns:ahyp="http://schemas.microsoft.com/office/drawing/2018/hyperlinkcolor" val="tx"/>
                      </a:ext>
                    </a:extLst>
                  </a:hlinkClick>
                </a:rPr>
                <a:t>@</a:t>
              </a:r>
              <a:r>
                <a:rPr lang="en-IN" sz="1400" dirty="0"/>
                <a:t>stocktradingwithvishaltrehan</a:t>
              </a:r>
            </a:p>
          </p:txBody>
        </p:sp>
        <p:sp>
          <p:nvSpPr>
            <p:cNvPr id="28" name="TextBox 27">
              <a:extLst>
                <a:ext uri="{FF2B5EF4-FFF2-40B4-BE49-F238E27FC236}">
                  <a16:creationId xmlns:a16="http://schemas.microsoft.com/office/drawing/2014/main" id="{48F4F536-2D20-51A9-05DF-198E7D21582C}"/>
                </a:ext>
              </a:extLst>
            </p:cNvPr>
            <p:cNvSpPr txBox="1"/>
            <p:nvPr/>
          </p:nvSpPr>
          <p:spPr>
            <a:xfrm>
              <a:off x="5060756" y="6367857"/>
              <a:ext cx="302149" cy="307777"/>
            </a:xfrm>
            <a:prstGeom prst="rect">
              <a:avLst/>
            </a:prstGeom>
            <a:solidFill>
              <a:schemeClr val="tx1"/>
            </a:solidFill>
          </p:spPr>
          <p:txBody>
            <a:bodyPr wrap="square" rtlCol="0">
              <a:spAutoFit/>
            </a:bodyPr>
            <a:lstStyle/>
            <a:p>
              <a:r>
                <a:rPr lang="en-IN" sz="1400" b="1" dirty="0">
                  <a:solidFill>
                    <a:schemeClr val="bg1"/>
                  </a:solidFill>
                </a:rPr>
                <a:t>X</a:t>
              </a:r>
            </a:p>
          </p:txBody>
        </p:sp>
        <p:pic>
          <p:nvPicPr>
            <p:cNvPr id="29" name="Picture 28" descr="A red square with a white play button&#10;&#10;Description automatically generated">
              <a:extLst>
                <a:ext uri="{FF2B5EF4-FFF2-40B4-BE49-F238E27FC236}">
                  <a16:creationId xmlns:a16="http://schemas.microsoft.com/office/drawing/2014/main" id="{92E084EA-E9D6-9687-9191-5F1E4D48504B}"/>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6864738" y="6314465"/>
              <a:ext cx="419100" cy="419100"/>
            </a:xfrm>
            <a:prstGeom prst="rect">
              <a:avLst/>
            </a:prstGeom>
          </p:spPr>
        </p:pic>
        <p:pic>
          <p:nvPicPr>
            <p:cNvPr id="30" name="Picture 29" descr="A logo of a camera&#10;&#10;Description automatically generated">
              <a:extLst>
                <a:ext uri="{FF2B5EF4-FFF2-40B4-BE49-F238E27FC236}">
                  <a16:creationId xmlns:a16="http://schemas.microsoft.com/office/drawing/2014/main" id="{9F5DDA0F-CA29-1C9E-3155-58839EE1BD21}"/>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8378090" y="6376973"/>
              <a:ext cx="461010" cy="348663"/>
            </a:xfrm>
            <a:prstGeom prst="rect">
              <a:avLst/>
            </a:prstGeom>
          </p:spPr>
        </p:pic>
      </p:grpSp>
    </p:spTree>
    <p:extLst>
      <p:ext uri="{BB962C8B-B14F-4D97-AF65-F5344CB8AC3E}">
        <p14:creationId xmlns:p14="http://schemas.microsoft.com/office/powerpoint/2010/main" val="2092934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Freeform 5">
              <a:extLst>
                <a:ext uri="{FF2B5EF4-FFF2-40B4-BE49-F238E27FC236}">
                  <a16:creationId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6">
              <a:extLst>
                <a:ext uri="{FF2B5EF4-FFF2-40B4-BE49-F238E27FC236}">
                  <a16:creationId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4" name="Freeform 7">
              <a:extLst>
                <a:ext uri="{FF2B5EF4-FFF2-40B4-BE49-F238E27FC236}">
                  <a16:creationId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ext Placeholder 2">
            <a:extLst>
              <a:ext uri="{FF2B5EF4-FFF2-40B4-BE49-F238E27FC236}">
                <a16:creationId xmlns:a16="http://schemas.microsoft.com/office/drawing/2014/main" id="{774CF4BA-8DCB-42CF-A2C4-D6AF95EE3F54}"/>
              </a:ext>
            </a:extLst>
          </p:cNvPr>
          <p:cNvSpPr>
            <a:spLocks noGrp="1"/>
          </p:cNvSpPr>
          <p:nvPr>
            <p:ph type="body" idx="1"/>
          </p:nvPr>
        </p:nvSpPr>
        <p:spPr>
          <a:xfrm>
            <a:off x="51593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3">
            <a:extLst>
              <a:ext uri="{FF2B5EF4-FFF2-40B4-BE49-F238E27FC236}">
                <a16:creationId xmlns:a16="http://schemas.microsoft.com/office/drawing/2014/main" id="{67BA8B6E-A28D-4658-8C91-6CA7BD539B85}"/>
              </a:ext>
            </a:extLst>
          </p:cNvPr>
          <p:cNvSpPr>
            <a:spLocks noGrp="1"/>
          </p:cNvSpPr>
          <p:nvPr>
            <p:ph sz="half" idx="2"/>
          </p:nvPr>
        </p:nvSpPr>
        <p:spPr>
          <a:xfrm>
            <a:off x="515938" y="2505075"/>
            <a:ext cx="5157787"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4">
            <a:extLst>
              <a:ext uri="{FF2B5EF4-FFF2-40B4-BE49-F238E27FC236}">
                <a16:creationId xmlns:a16="http://schemas.microsoft.com/office/drawing/2014/main" id="{F73B3215-82DB-4DBF-9E77-3AE2308C692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9" name="Content Placeholder 5">
            <a:extLst>
              <a:ext uri="{FF2B5EF4-FFF2-40B4-BE49-F238E27FC236}">
                <a16:creationId xmlns:a16="http://schemas.microsoft.com/office/drawing/2014/main" id="{8DFD34E8-36CC-4FFE-926B-C170208FEDB8}"/>
              </a:ext>
            </a:extLst>
          </p:cNvPr>
          <p:cNvSpPr>
            <a:spLocks noGrp="1"/>
          </p:cNvSpPr>
          <p:nvPr>
            <p:ph sz="quarter" idx="4"/>
          </p:nvPr>
        </p:nvSpPr>
        <p:spPr>
          <a:xfrm>
            <a:off x="6172200" y="2505075"/>
            <a:ext cx="5183188"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5" name="Title 1">
            <a:extLst>
              <a:ext uri="{FF2B5EF4-FFF2-40B4-BE49-F238E27FC236}">
                <a16:creationId xmlns:a16="http://schemas.microsoft.com/office/drawing/2014/main" id="{AE3770E9-CB74-47B0-8229-91F6F756015E}"/>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grpSp>
        <p:nvGrpSpPr>
          <p:cNvPr id="2" name="Group 1">
            <a:extLst>
              <a:ext uri="{FF2B5EF4-FFF2-40B4-BE49-F238E27FC236}">
                <a16:creationId xmlns:a16="http://schemas.microsoft.com/office/drawing/2014/main" id="{0662FB3D-DA01-1E70-476F-6A97985F02F4}"/>
              </a:ext>
            </a:extLst>
          </p:cNvPr>
          <p:cNvGrpSpPr/>
          <p:nvPr userDrawn="1"/>
        </p:nvGrpSpPr>
        <p:grpSpPr>
          <a:xfrm>
            <a:off x="130767" y="6176963"/>
            <a:ext cx="3154760" cy="713125"/>
            <a:chOff x="538962" y="4549422"/>
            <a:chExt cx="3736198" cy="717347"/>
          </a:xfrm>
        </p:grpSpPr>
        <p:pic>
          <p:nvPicPr>
            <p:cNvPr id="3" name="Picture 2" descr="A grey and white logo">
              <a:extLst>
                <a:ext uri="{FF2B5EF4-FFF2-40B4-BE49-F238E27FC236}">
                  <a16:creationId xmlns:a16="http://schemas.microsoft.com/office/drawing/2014/main" id="{7B11E4C3-1C64-FA93-1610-025395D325B0}"/>
                </a:ext>
              </a:extLst>
            </p:cNvPr>
            <p:cNvPicPr>
              <a:picLocks noChangeAspect="1"/>
            </p:cNvPicPr>
            <p:nvPr/>
          </p:nvPicPr>
          <p:blipFill rotWithShape="1">
            <a:blip r:embed="rId2"/>
            <a:srcRect t="1" r="9109" b="-12724"/>
            <a:stretch/>
          </p:blipFill>
          <p:spPr>
            <a:xfrm>
              <a:off x="538962" y="4549422"/>
              <a:ext cx="3269310" cy="717347"/>
            </a:xfrm>
            <a:prstGeom prst="rect">
              <a:avLst/>
            </a:prstGeom>
          </p:spPr>
        </p:pic>
        <p:sp>
          <p:nvSpPr>
            <p:cNvPr id="4" name="TextBox 3">
              <a:extLst>
                <a:ext uri="{FF2B5EF4-FFF2-40B4-BE49-F238E27FC236}">
                  <a16:creationId xmlns:a16="http://schemas.microsoft.com/office/drawing/2014/main" id="{429182BE-D935-8E8F-A516-BED6417C0BC1}"/>
                </a:ext>
              </a:extLst>
            </p:cNvPr>
            <p:cNvSpPr txBox="1"/>
            <p:nvPr/>
          </p:nvSpPr>
          <p:spPr>
            <a:xfrm>
              <a:off x="722490" y="4947703"/>
              <a:ext cx="3552670" cy="276999"/>
            </a:xfrm>
            <a:prstGeom prst="rect">
              <a:avLst/>
            </a:prstGeom>
            <a:noFill/>
          </p:spPr>
          <p:txBody>
            <a:bodyPr wrap="square" rtlCol="0">
              <a:spAutoFit/>
            </a:bodyPr>
            <a:lstStyle/>
            <a:p>
              <a:r>
                <a:rPr lang="en-IN" sz="1200" dirty="0">
                  <a:solidFill>
                    <a:schemeClr val="bg1"/>
                  </a:solidFill>
                </a:rPr>
                <a:t>SEBI Reg. Number INH000016816 </a:t>
              </a:r>
            </a:p>
          </p:txBody>
        </p:sp>
      </p:grpSp>
      <p:pic>
        <p:nvPicPr>
          <p:cNvPr id="5" name="Graphic 4" descr="Internet outline">
            <a:extLst>
              <a:ext uri="{FF2B5EF4-FFF2-40B4-BE49-F238E27FC236}">
                <a16:creationId xmlns:a16="http://schemas.microsoft.com/office/drawing/2014/main" id="{568FA85B-1CBD-C129-1FFE-31DF8CA11A5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319312" y="6319405"/>
            <a:ext cx="419100" cy="419100"/>
          </a:xfrm>
          <a:prstGeom prst="rect">
            <a:avLst/>
          </a:prstGeom>
        </p:spPr>
      </p:pic>
      <p:sp>
        <p:nvSpPr>
          <p:cNvPr id="6" name="TextBox 5">
            <a:extLst>
              <a:ext uri="{FF2B5EF4-FFF2-40B4-BE49-F238E27FC236}">
                <a16:creationId xmlns:a16="http://schemas.microsoft.com/office/drawing/2014/main" id="{67CBC62F-80BE-7ACF-EED4-AF2C1B84B8D0}"/>
              </a:ext>
            </a:extLst>
          </p:cNvPr>
          <p:cNvSpPr txBox="1"/>
          <p:nvPr userDrawn="1"/>
        </p:nvSpPr>
        <p:spPr>
          <a:xfrm>
            <a:off x="3733651" y="6352801"/>
            <a:ext cx="1681935" cy="307777"/>
          </a:xfrm>
          <a:prstGeom prst="rect">
            <a:avLst/>
          </a:prstGeom>
          <a:noFill/>
        </p:spPr>
        <p:txBody>
          <a:bodyPr wrap="none" rtlCol="0">
            <a:spAutoFit/>
          </a:bodyPr>
          <a:lstStyle/>
          <a:p>
            <a:r>
              <a:rPr lang="en-IN" sz="1400" dirty="0">
                <a:hlinkClick r:id="rId5"/>
              </a:rPr>
              <a:t>www.vishaltrehan.in</a:t>
            </a:r>
            <a:endParaRPr lang="en-IN" sz="1400" dirty="0"/>
          </a:p>
        </p:txBody>
      </p:sp>
      <p:pic>
        <p:nvPicPr>
          <p:cNvPr id="8" name="Graphic 7" descr="Dove outline">
            <a:extLst>
              <a:ext uri="{FF2B5EF4-FFF2-40B4-BE49-F238E27FC236}">
                <a16:creationId xmlns:a16="http://schemas.microsoft.com/office/drawing/2014/main" id="{71687470-8BC3-6CFB-622C-055764D151F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484733" y="6371297"/>
            <a:ext cx="276225" cy="276225"/>
          </a:xfrm>
          <a:prstGeom prst="rect">
            <a:avLst/>
          </a:prstGeom>
        </p:spPr>
      </p:pic>
      <p:sp>
        <p:nvSpPr>
          <p:cNvPr id="9" name="TextBox 8">
            <a:extLst>
              <a:ext uri="{FF2B5EF4-FFF2-40B4-BE49-F238E27FC236}">
                <a16:creationId xmlns:a16="http://schemas.microsoft.com/office/drawing/2014/main" id="{94308742-2ED0-3C92-226D-CD12584669FB}"/>
              </a:ext>
            </a:extLst>
          </p:cNvPr>
          <p:cNvSpPr txBox="1"/>
          <p:nvPr userDrawn="1"/>
        </p:nvSpPr>
        <p:spPr>
          <a:xfrm>
            <a:off x="5820120" y="6352801"/>
            <a:ext cx="2426498" cy="307777"/>
          </a:xfrm>
          <a:prstGeom prst="rect">
            <a:avLst/>
          </a:prstGeom>
          <a:noFill/>
        </p:spPr>
        <p:txBody>
          <a:bodyPr wrap="none" rtlCol="0">
            <a:spAutoFit/>
          </a:bodyPr>
          <a:lstStyle/>
          <a:p>
            <a:r>
              <a:rPr lang="en-IN" sz="1400" dirty="0">
                <a:hlinkClick r:id="rId8"/>
              </a:rPr>
              <a:t>https://x.com/Risk_to_Reward</a:t>
            </a:r>
            <a:endParaRPr lang="en-IN" sz="1400" dirty="0"/>
          </a:p>
        </p:txBody>
      </p:sp>
      <p:pic>
        <p:nvPicPr>
          <p:cNvPr id="10" name="Graphic 9" descr="Presentation with media outline">
            <a:extLst>
              <a:ext uri="{FF2B5EF4-FFF2-40B4-BE49-F238E27FC236}">
                <a16:creationId xmlns:a16="http://schemas.microsoft.com/office/drawing/2014/main" id="{3E032859-5703-B0E0-6207-0AAA7B2442C0}"/>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8254936" y="6377452"/>
            <a:ext cx="303005" cy="303005"/>
          </a:xfrm>
          <a:prstGeom prst="rect">
            <a:avLst/>
          </a:prstGeom>
        </p:spPr>
      </p:pic>
      <p:sp>
        <p:nvSpPr>
          <p:cNvPr id="11" name="TextBox 10">
            <a:extLst>
              <a:ext uri="{FF2B5EF4-FFF2-40B4-BE49-F238E27FC236}">
                <a16:creationId xmlns:a16="http://schemas.microsoft.com/office/drawing/2014/main" id="{EC65C394-3D7C-F159-7AAC-776DEB42EDA6}"/>
              </a:ext>
            </a:extLst>
          </p:cNvPr>
          <p:cNvSpPr txBox="1"/>
          <p:nvPr userDrawn="1"/>
        </p:nvSpPr>
        <p:spPr>
          <a:xfrm>
            <a:off x="8563224" y="6352801"/>
            <a:ext cx="1200585" cy="307777"/>
          </a:xfrm>
          <a:prstGeom prst="rect">
            <a:avLst/>
          </a:prstGeom>
          <a:noFill/>
        </p:spPr>
        <p:txBody>
          <a:bodyPr wrap="none" rtlCol="0">
            <a:spAutoFit/>
          </a:bodyPr>
          <a:lstStyle/>
          <a:p>
            <a:r>
              <a:rPr lang="en-IN" sz="1400" dirty="0">
                <a:hlinkClick r:id="rId11"/>
              </a:rPr>
              <a:t>@TrehanTalks</a:t>
            </a:r>
            <a:endParaRPr lang="en-IN" sz="1400" dirty="0"/>
          </a:p>
        </p:txBody>
      </p:sp>
    </p:spTree>
    <p:extLst>
      <p:ext uri="{BB962C8B-B14F-4D97-AF65-F5344CB8AC3E}">
        <p14:creationId xmlns:p14="http://schemas.microsoft.com/office/powerpoint/2010/main" val="2461794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9" name="Title 1">
            <a:extLst>
              <a:ext uri="{FF2B5EF4-FFF2-40B4-BE49-F238E27FC236}">
                <a16:creationId xmlns:a16="http://schemas.microsoft.com/office/drawing/2014/main" id="{19A1397F-1946-4CBE-9EC5-159C3CBC78B6}"/>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endParaRPr lang="en-US" noProof="0" dirty="0"/>
          </a:p>
        </p:txBody>
      </p:sp>
      <p:sp>
        <p:nvSpPr>
          <p:cNvPr id="20" name="Text Placeholder 3">
            <a:extLst>
              <a:ext uri="{FF2B5EF4-FFF2-40B4-BE49-F238E27FC236}">
                <a16:creationId xmlns:a16="http://schemas.microsoft.com/office/drawing/2014/main" id="{C535F2AB-153E-44A9-97BE-00553BEC1770}"/>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grpSp>
        <p:nvGrpSpPr>
          <p:cNvPr id="2" name="Group 1">
            <a:extLst>
              <a:ext uri="{FF2B5EF4-FFF2-40B4-BE49-F238E27FC236}">
                <a16:creationId xmlns:a16="http://schemas.microsoft.com/office/drawing/2014/main" id="{50F93CE0-E541-8ED1-232A-504DC553D794}"/>
              </a:ext>
            </a:extLst>
          </p:cNvPr>
          <p:cNvGrpSpPr/>
          <p:nvPr userDrawn="1"/>
        </p:nvGrpSpPr>
        <p:grpSpPr>
          <a:xfrm>
            <a:off x="130767" y="6176963"/>
            <a:ext cx="3154760" cy="713125"/>
            <a:chOff x="538962" y="4549422"/>
            <a:chExt cx="3736198" cy="717347"/>
          </a:xfrm>
        </p:grpSpPr>
        <p:pic>
          <p:nvPicPr>
            <p:cNvPr id="3" name="Picture 2" descr="A grey and white logo">
              <a:extLst>
                <a:ext uri="{FF2B5EF4-FFF2-40B4-BE49-F238E27FC236}">
                  <a16:creationId xmlns:a16="http://schemas.microsoft.com/office/drawing/2014/main" id="{984F9E26-0011-DF9F-EFF0-E37F2A34E034}"/>
                </a:ext>
              </a:extLst>
            </p:cNvPr>
            <p:cNvPicPr>
              <a:picLocks noChangeAspect="1"/>
            </p:cNvPicPr>
            <p:nvPr/>
          </p:nvPicPr>
          <p:blipFill rotWithShape="1">
            <a:blip r:embed="rId2"/>
            <a:srcRect t="1" r="9109" b="-12724"/>
            <a:stretch/>
          </p:blipFill>
          <p:spPr>
            <a:xfrm>
              <a:off x="538962" y="4549422"/>
              <a:ext cx="3269310" cy="717347"/>
            </a:xfrm>
            <a:prstGeom prst="rect">
              <a:avLst/>
            </a:prstGeom>
          </p:spPr>
        </p:pic>
        <p:sp>
          <p:nvSpPr>
            <p:cNvPr id="4" name="TextBox 3">
              <a:extLst>
                <a:ext uri="{FF2B5EF4-FFF2-40B4-BE49-F238E27FC236}">
                  <a16:creationId xmlns:a16="http://schemas.microsoft.com/office/drawing/2014/main" id="{5B066D57-60F6-91D2-7EF1-E690FE1CBEA6}"/>
                </a:ext>
              </a:extLst>
            </p:cNvPr>
            <p:cNvSpPr txBox="1"/>
            <p:nvPr/>
          </p:nvSpPr>
          <p:spPr>
            <a:xfrm>
              <a:off x="722490" y="4947703"/>
              <a:ext cx="3552670" cy="276999"/>
            </a:xfrm>
            <a:prstGeom prst="rect">
              <a:avLst/>
            </a:prstGeom>
            <a:noFill/>
          </p:spPr>
          <p:txBody>
            <a:bodyPr wrap="square" rtlCol="0">
              <a:spAutoFit/>
            </a:bodyPr>
            <a:lstStyle/>
            <a:p>
              <a:r>
                <a:rPr lang="en-IN" sz="1200" dirty="0">
                  <a:solidFill>
                    <a:schemeClr val="bg1"/>
                  </a:solidFill>
                </a:rPr>
                <a:t>SEBI Reg. Number INH000016816 </a:t>
              </a:r>
            </a:p>
          </p:txBody>
        </p:sp>
      </p:grpSp>
      <p:pic>
        <p:nvPicPr>
          <p:cNvPr id="5" name="Graphic 4" descr="Internet outline">
            <a:extLst>
              <a:ext uri="{FF2B5EF4-FFF2-40B4-BE49-F238E27FC236}">
                <a16:creationId xmlns:a16="http://schemas.microsoft.com/office/drawing/2014/main" id="{68E9DA8D-0E66-F416-05B7-48D2DBEC0A9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319312" y="6319405"/>
            <a:ext cx="419100" cy="419100"/>
          </a:xfrm>
          <a:prstGeom prst="rect">
            <a:avLst/>
          </a:prstGeom>
        </p:spPr>
      </p:pic>
      <p:sp>
        <p:nvSpPr>
          <p:cNvPr id="6" name="TextBox 5">
            <a:extLst>
              <a:ext uri="{FF2B5EF4-FFF2-40B4-BE49-F238E27FC236}">
                <a16:creationId xmlns:a16="http://schemas.microsoft.com/office/drawing/2014/main" id="{1F7C3F67-7FD6-561B-9F04-08B8FC00F17B}"/>
              </a:ext>
            </a:extLst>
          </p:cNvPr>
          <p:cNvSpPr txBox="1"/>
          <p:nvPr userDrawn="1"/>
        </p:nvSpPr>
        <p:spPr>
          <a:xfrm>
            <a:off x="3733651" y="6352801"/>
            <a:ext cx="1681935" cy="307777"/>
          </a:xfrm>
          <a:prstGeom prst="rect">
            <a:avLst/>
          </a:prstGeom>
          <a:noFill/>
        </p:spPr>
        <p:txBody>
          <a:bodyPr wrap="none" rtlCol="0">
            <a:spAutoFit/>
          </a:bodyPr>
          <a:lstStyle/>
          <a:p>
            <a:r>
              <a:rPr lang="en-IN" sz="1400" dirty="0">
                <a:hlinkClick r:id="rId5"/>
              </a:rPr>
              <a:t>www.vishaltrehan.in</a:t>
            </a:r>
            <a:endParaRPr lang="en-IN" sz="1400" dirty="0"/>
          </a:p>
        </p:txBody>
      </p:sp>
      <p:pic>
        <p:nvPicPr>
          <p:cNvPr id="7" name="Graphic 6" descr="Dove outline">
            <a:extLst>
              <a:ext uri="{FF2B5EF4-FFF2-40B4-BE49-F238E27FC236}">
                <a16:creationId xmlns:a16="http://schemas.microsoft.com/office/drawing/2014/main" id="{6AEBE5BE-C39D-9158-A253-0D0455C53A3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484733" y="6371297"/>
            <a:ext cx="276225" cy="276225"/>
          </a:xfrm>
          <a:prstGeom prst="rect">
            <a:avLst/>
          </a:prstGeom>
        </p:spPr>
      </p:pic>
      <p:sp>
        <p:nvSpPr>
          <p:cNvPr id="9" name="TextBox 8">
            <a:extLst>
              <a:ext uri="{FF2B5EF4-FFF2-40B4-BE49-F238E27FC236}">
                <a16:creationId xmlns:a16="http://schemas.microsoft.com/office/drawing/2014/main" id="{1A44F33D-281E-EBBA-EEB8-308266378F90}"/>
              </a:ext>
            </a:extLst>
          </p:cNvPr>
          <p:cNvSpPr txBox="1"/>
          <p:nvPr userDrawn="1"/>
        </p:nvSpPr>
        <p:spPr>
          <a:xfrm>
            <a:off x="5820120" y="6352801"/>
            <a:ext cx="2426498" cy="307777"/>
          </a:xfrm>
          <a:prstGeom prst="rect">
            <a:avLst/>
          </a:prstGeom>
          <a:noFill/>
        </p:spPr>
        <p:txBody>
          <a:bodyPr wrap="none" rtlCol="0">
            <a:spAutoFit/>
          </a:bodyPr>
          <a:lstStyle/>
          <a:p>
            <a:r>
              <a:rPr lang="en-IN" sz="1400" dirty="0">
                <a:hlinkClick r:id="rId8"/>
              </a:rPr>
              <a:t>https://x.com/Risk_to_Reward</a:t>
            </a:r>
            <a:endParaRPr lang="en-IN" sz="1400" dirty="0"/>
          </a:p>
        </p:txBody>
      </p:sp>
      <p:pic>
        <p:nvPicPr>
          <p:cNvPr id="10" name="Graphic 9" descr="Presentation with media outline">
            <a:extLst>
              <a:ext uri="{FF2B5EF4-FFF2-40B4-BE49-F238E27FC236}">
                <a16:creationId xmlns:a16="http://schemas.microsoft.com/office/drawing/2014/main" id="{DE7A5606-703B-51C1-6720-95237D4643AE}"/>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8254936" y="6377452"/>
            <a:ext cx="303005" cy="303005"/>
          </a:xfrm>
          <a:prstGeom prst="rect">
            <a:avLst/>
          </a:prstGeom>
        </p:spPr>
      </p:pic>
      <p:sp>
        <p:nvSpPr>
          <p:cNvPr id="11" name="TextBox 10">
            <a:extLst>
              <a:ext uri="{FF2B5EF4-FFF2-40B4-BE49-F238E27FC236}">
                <a16:creationId xmlns:a16="http://schemas.microsoft.com/office/drawing/2014/main" id="{8B87E1DD-B738-FD4C-3618-59F4F4A4D148}"/>
              </a:ext>
            </a:extLst>
          </p:cNvPr>
          <p:cNvSpPr txBox="1"/>
          <p:nvPr userDrawn="1"/>
        </p:nvSpPr>
        <p:spPr>
          <a:xfrm>
            <a:off x="8563224" y="6352801"/>
            <a:ext cx="1200585" cy="307777"/>
          </a:xfrm>
          <a:prstGeom prst="rect">
            <a:avLst/>
          </a:prstGeom>
          <a:noFill/>
        </p:spPr>
        <p:txBody>
          <a:bodyPr wrap="none" rtlCol="0">
            <a:spAutoFit/>
          </a:bodyPr>
          <a:lstStyle/>
          <a:p>
            <a:r>
              <a:rPr lang="en-IN" sz="1400" dirty="0">
                <a:hlinkClick r:id="rId11"/>
              </a:rPr>
              <a:t>@TrehanTalks</a:t>
            </a:r>
            <a:endParaRPr lang="en-IN" sz="1400" dirty="0"/>
          </a:p>
        </p:txBody>
      </p:sp>
    </p:spTree>
    <p:extLst>
      <p:ext uri="{BB962C8B-B14F-4D97-AF65-F5344CB8AC3E}">
        <p14:creationId xmlns:p14="http://schemas.microsoft.com/office/powerpoint/2010/main" val="2107185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Freeform 5">
              <a:extLst>
                <a:ext uri="{FF2B5EF4-FFF2-40B4-BE49-F238E27FC236}">
                  <a16:creationId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6">
              <a:extLst>
                <a:ext uri="{FF2B5EF4-FFF2-40B4-BE49-F238E27FC236}">
                  <a16:creationId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7">
              <a:extLst>
                <a:ext uri="{FF2B5EF4-FFF2-40B4-BE49-F238E27FC236}">
                  <a16:creationId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itle 1">
            <a:extLst>
              <a:ext uri="{FF2B5EF4-FFF2-40B4-BE49-F238E27FC236}">
                <a16:creationId xmlns:a16="http://schemas.microsoft.com/office/drawing/2014/main" id="{9009D5C6-6206-4291-8037-67DC025F0B4C}"/>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endParaRPr lang="en-US" noProof="0" dirty="0"/>
          </a:p>
        </p:txBody>
      </p:sp>
      <p:sp>
        <p:nvSpPr>
          <p:cNvPr id="17" name="Text Placeholder 3">
            <a:extLst>
              <a:ext uri="{FF2B5EF4-FFF2-40B4-BE49-F238E27FC236}">
                <a16:creationId xmlns:a16="http://schemas.microsoft.com/office/drawing/2014/main" id="{BEB643FD-AA85-4A43-8EBD-AFD10DD98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8" name="Content Placeholder 2">
            <a:extLst>
              <a:ext uri="{FF2B5EF4-FFF2-40B4-BE49-F238E27FC236}">
                <a16:creationId xmlns:a16="http://schemas.microsoft.com/office/drawing/2014/main" id="{9001F313-F798-43BE-AFF0-A68C84C3640D}"/>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grpSp>
        <p:nvGrpSpPr>
          <p:cNvPr id="12" name="Group 11">
            <a:extLst>
              <a:ext uri="{FF2B5EF4-FFF2-40B4-BE49-F238E27FC236}">
                <a16:creationId xmlns:a16="http://schemas.microsoft.com/office/drawing/2014/main" id="{CF2E4DBE-73E1-3384-21A5-87C88667093E}"/>
              </a:ext>
            </a:extLst>
          </p:cNvPr>
          <p:cNvGrpSpPr/>
          <p:nvPr userDrawn="1"/>
        </p:nvGrpSpPr>
        <p:grpSpPr>
          <a:xfrm>
            <a:off x="130767" y="6176963"/>
            <a:ext cx="11280274" cy="713125"/>
            <a:chOff x="130767" y="6176963"/>
            <a:chExt cx="11280274" cy="713125"/>
          </a:xfrm>
        </p:grpSpPr>
        <p:grpSp>
          <p:nvGrpSpPr>
            <p:cNvPr id="13" name="Group 12">
              <a:extLst>
                <a:ext uri="{FF2B5EF4-FFF2-40B4-BE49-F238E27FC236}">
                  <a16:creationId xmlns:a16="http://schemas.microsoft.com/office/drawing/2014/main" id="{121ED905-E613-3F01-74E8-7567F7A04980}"/>
                </a:ext>
              </a:extLst>
            </p:cNvPr>
            <p:cNvGrpSpPr/>
            <p:nvPr/>
          </p:nvGrpSpPr>
          <p:grpSpPr>
            <a:xfrm>
              <a:off x="130767" y="6176963"/>
              <a:ext cx="3154760" cy="713125"/>
              <a:chOff x="538962" y="4549422"/>
              <a:chExt cx="3736198" cy="717347"/>
            </a:xfrm>
          </p:grpSpPr>
          <p:pic>
            <p:nvPicPr>
              <p:cNvPr id="31" name="Picture 30" descr="A grey and white logo">
                <a:extLst>
                  <a:ext uri="{FF2B5EF4-FFF2-40B4-BE49-F238E27FC236}">
                    <a16:creationId xmlns:a16="http://schemas.microsoft.com/office/drawing/2014/main" id="{2D04B467-F4D8-0EB3-5B2C-8A725EF4DF2A}"/>
                  </a:ext>
                </a:extLst>
              </p:cNvPr>
              <p:cNvPicPr>
                <a:picLocks noChangeAspect="1"/>
              </p:cNvPicPr>
              <p:nvPr/>
            </p:nvPicPr>
            <p:blipFill rotWithShape="1">
              <a:blip r:embed="rId2"/>
              <a:srcRect t="1" r="9109" b="-12724"/>
              <a:stretch/>
            </p:blipFill>
            <p:spPr>
              <a:xfrm>
                <a:off x="538962" y="4549422"/>
                <a:ext cx="3269310" cy="717347"/>
              </a:xfrm>
              <a:prstGeom prst="rect">
                <a:avLst/>
              </a:prstGeom>
            </p:spPr>
          </p:pic>
          <p:sp>
            <p:nvSpPr>
              <p:cNvPr id="32" name="TextBox 31">
                <a:extLst>
                  <a:ext uri="{FF2B5EF4-FFF2-40B4-BE49-F238E27FC236}">
                    <a16:creationId xmlns:a16="http://schemas.microsoft.com/office/drawing/2014/main" id="{A97C59D0-F0F1-7822-8BAD-8500BBF7C4D6}"/>
                  </a:ext>
                </a:extLst>
              </p:cNvPr>
              <p:cNvSpPr txBox="1"/>
              <p:nvPr/>
            </p:nvSpPr>
            <p:spPr>
              <a:xfrm>
                <a:off x="722490" y="4947703"/>
                <a:ext cx="3552670" cy="276999"/>
              </a:xfrm>
              <a:prstGeom prst="rect">
                <a:avLst/>
              </a:prstGeom>
              <a:noFill/>
            </p:spPr>
            <p:txBody>
              <a:bodyPr wrap="square" rtlCol="0">
                <a:spAutoFit/>
              </a:bodyPr>
              <a:lstStyle/>
              <a:p>
                <a:r>
                  <a:rPr lang="en-IN" sz="1200" dirty="0">
                    <a:solidFill>
                      <a:schemeClr val="bg1"/>
                    </a:solidFill>
                  </a:rPr>
                  <a:t>SEBI Reg. Number INH000016816 </a:t>
                </a:r>
              </a:p>
            </p:txBody>
          </p:sp>
        </p:grpSp>
        <p:pic>
          <p:nvPicPr>
            <p:cNvPr id="21" name="Graphic 20" descr="Internet outline">
              <a:extLst>
                <a:ext uri="{FF2B5EF4-FFF2-40B4-BE49-F238E27FC236}">
                  <a16:creationId xmlns:a16="http://schemas.microsoft.com/office/drawing/2014/main" id="{39DFD29C-93FD-9C0E-17DC-9ED4D3CF48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93972" y="6319405"/>
              <a:ext cx="419100" cy="419100"/>
            </a:xfrm>
            <a:prstGeom prst="rect">
              <a:avLst/>
            </a:prstGeom>
          </p:spPr>
        </p:pic>
        <p:sp>
          <p:nvSpPr>
            <p:cNvPr id="24" name="TextBox 23">
              <a:extLst>
                <a:ext uri="{FF2B5EF4-FFF2-40B4-BE49-F238E27FC236}">
                  <a16:creationId xmlns:a16="http://schemas.microsoft.com/office/drawing/2014/main" id="{6C7D296B-E06A-11C4-D17C-3F3E2E11D4AA}"/>
                </a:ext>
              </a:extLst>
            </p:cNvPr>
            <p:cNvSpPr txBox="1"/>
            <p:nvPr/>
          </p:nvSpPr>
          <p:spPr>
            <a:xfrm>
              <a:off x="3308311" y="6352801"/>
              <a:ext cx="1806777" cy="307777"/>
            </a:xfrm>
            <a:prstGeom prst="rect">
              <a:avLst/>
            </a:prstGeom>
            <a:noFill/>
          </p:spPr>
          <p:txBody>
            <a:bodyPr wrap="none" rtlCol="0">
              <a:spAutoFit/>
            </a:bodyPr>
            <a:lstStyle/>
            <a:p>
              <a:r>
                <a:rPr lang="en-IN" sz="1400" dirty="0">
                  <a:hlinkClick r:id="rId5">
                    <a:extLst>
                      <a:ext uri="{A12FA001-AC4F-418D-AE19-62706E023703}">
                        <ahyp:hlinkClr xmlns:ahyp="http://schemas.microsoft.com/office/drawing/2018/hyperlinkcolor" val="tx"/>
                      </a:ext>
                    </a:extLst>
                  </a:hlinkClick>
                </a:rPr>
                <a:t>www.vishaltrehan.in</a:t>
              </a:r>
              <a:endParaRPr lang="en-IN" sz="1400" dirty="0"/>
            </a:p>
          </p:txBody>
        </p:sp>
        <p:sp>
          <p:nvSpPr>
            <p:cNvPr id="25" name="TextBox 24">
              <a:extLst>
                <a:ext uri="{FF2B5EF4-FFF2-40B4-BE49-F238E27FC236}">
                  <a16:creationId xmlns:a16="http://schemas.microsoft.com/office/drawing/2014/main" id="{EBF49F5B-A7A5-5278-F3D5-BFD2D828B982}"/>
                </a:ext>
              </a:extLst>
            </p:cNvPr>
            <p:cNvSpPr txBox="1"/>
            <p:nvPr/>
          </p:nvSpPr>
          <p:spPr>
            <a:xfrm>
              <a:off x="5362905" y="6352801"/>
              <a:ext cx="1610697" cy="307777"/>
            </a:xfrm>
            <a:prstGeom prst="rect">
              <a:avLst/>
            </a:prstGeom>
            <a:noFill/>
          </p:spPr>
          <p:txBody>
            <a:bodyPr wrap="none" rtlCol="0">
              <a:spAutoFit/>
            </a:bodyPr>
            <a:lstStyle/>
            <a:p>
              <a:r>
                <a:rPr lang="en-IN" sz="1400" dirty="0">
                  <a:hlinkClick r:id="rId6">
                    <a:extLst>
                      <a:ext uri="{A12FA001-AC4F-418D-AE19-62706E023703}">
                        <ahyp:hlinkClr xmlns:ahyp="http://schemas.microsoft.com/office/drawing/2018/hyperlinkcolor" val="tx"/>
                      </a:ext>
                    </a:extLst>
                  </a:hlinkClick>
                </a:rPr>
                <a:t>@Risk_to_Reward</a:t>
              </a:r>
              <a:endParaRPr lang="en-IN" sz="1400" dirty="0"/>
            </a:p>
          </p:txBody>
        </p:sp>
        <p:sp>
          <p:nvSpPr>
            <p:cNvPr id="26" name="TextBox 25">
              <a:extLst>
                <a:ext uri="{FF2B5EF4-FFF2-40B4-BE49-F238E27FC236}">
                  <a16:creationId xmlns:a16="http://schemas.microsoft.com/office/drawing/2014/main" id="{C48DB6AE-6454-08DF-5823-2572804388B5}"/>
                </a:ext>
              </a:extLst>
            </p:cNvPr>
            <p:cNvSpPr txBox="1"/>
            <p:nvPr/>
          </p:nvSpPr>
          <p:spPr>
            <a:xfrm>
              <a:off x="7221419" y="6352801"/>
              <a:ext cx="1280287" cy="307777"/>
            </a:xfrm>
            <a:prstGeom prst="rect">
              <a:avLst/>
            </a:prstGeom>
            <a:noFill/>
          </p:spPr>
          <p:txBody>
            <a:bodyPr wrap="none" rtlCol="0">
              <a:spAutoFit/>
            </a:bodyPr>
            <a:lstStyle/>
            <a:p>
              <a:r>
                <a:rPr lang="en-IN" sz="1400" dirty="0">
                  <a:hlinkClick r:id="rId7">
                    <a:extLst>
                      <a:ext uri="{A12FA001-AC4F-418D-AE19-62706E023703}">
                        <ahyp:hlinkClr xmlns:ahyp="http://schemas.microsoft.com/office/drawing/2018/hyperlinkcolor" val="tx"/>
                      </a:ext>
                    </a:extLst>
                  </a:hlinkClick>
                </a:rPr>
                <a:t>@TrehanTalks</a:t>
              </a:r>
              <a:endParaRPr lang="en-IN" sz="1400" dirty="0"/>
            </a:p>
          </p:txBody>
        </p:sp>
        <p:sp>
          <p:nvSpPr>
            <p:cNvPr id="27" name="TextBox 26">
              <a:extLst>
                <a:ext uri="{FF2B5EF4-FFF2-40B4-BE49-F238E27FC236}">
                  <a16:creationId xmlns:a16="http://schemas.microsoft.com/office/drawing/2014/main" id="{F4904378-E97B-A3DB-7F31-363EF5500C98}"/>
                </a:ext>
              </a:extLst>
            </p:cNvPr>
            <p:cNvSpPr txBox="1"/>
            <p:nvPr/>
          </p:nvSpPr>
          <p:spPr>
            <a:xfrm>
              <a:off x="8742362" y="6352801"/>
              <a:ext cx="2668679" cy="307777"/>
            </a:xfrm>
            <a:prstGeom prst="rect">
              <a:avLst/>
            </a:prstGeom>
            <a:noFill/>
          </p:spPr>
          <p:txBody>
            <a:bodyPr wrap="none" rtlCol="0">
              <a:spAutoFit/>
            </a:bodyPr>
            <a:lstStyle/>
            <a:p>
              <a:r>
                <a:rPr lang="en-IN" sz="1400" dirty="0">
                  <a:hlinkClick r:id="rId7">
                    <a:extLst>
                      <a:ext uri="{A12FA001-AC4F-418D-AE19-62706E023703}">
                        <ahyp:hlinkClr xmlns:ahyp="http://schemas.microsoft.com/office/drawing/2018/hyperlinkcolor" val="tx"/>
                      </a:ext>
                    </a:extLst>
                  </a:hlinkClick>
                </a:rPr>
                <a:t>@</a:t>
              </a:r>
              <a:r>
                <a:rPr lang="en-IN" sz="1400" dirty="0"/>
                <a:t>stocktradingwithvishaltrehan</a:t>
              </a:r>
            </a:p>
          </p:txBody>
        </p:sp>
        <p:sp>
          <p:nvSpPr>
            <p:cNvPr id="28" name="TextBox 27">
              <a:extLst>
                <a:ext uri="{FF2B5EF4-FFF2-40B4-BE49-F238E27FC236}">
                  <a16:creationId xmlns:a16="http://schemas.microsoft.com/office/drawing/2014/main" id="{FD9F6B51-F4AC-E699-DFAB-7D5E3F78EA44}"/>
                </a:ext>
              </a:extLst>
            </p:cNvPr>
            <p:cNvSpPr txBox="1"/>
            <p:nvPr/>
          </p:nvSpPr>
          <p:spPr>
            <a:xfrm>
              <a:off x="5060756" y="6367857"/>
              <a:ext cx="302149" cy="307777"/>
            </a:xfrm>
            <a:prstGeom prst="rect">
              <a:avLst/>
            </a:prstGeom>
            <a:solidFill>
              <a:schemeClr val="tx1"/>
            </a:solidFill>
          </p:spPr>
          <p:txBody>
            <a:bodyPr wrap="square" rtlCol="0">
              <a:spAutoFit/>
            </a:bodyPr>
            <a:lstStyle/>
            <a:p>
              <a:r>
                <a:rPr lang="en-IN" sz="1400" b="1" dirty="0">
                  <a:solidFill>
                    <a:schemeClr val="bg1"/>
                  </a:solidFill>
                </a:rPr>
                <a:t>X</a:t>
              </a:r>
            </a:p>
          </p:txBody>
        </p:sp>
        <p:pic>
          <p:nvPicPr>
            <p:cNvPr id="29" name="Picture 28" descr="A red square with a white play button&#10;&#10;Description automatically generated">
              <a:extLst>
                <a:ext uri="{FF2B5EF4-FFF2-40B4-BE49-F238E27FC236}">
                  <a16:creationId xmlns:a16="http://schemas.microsoft.com/office/drawing/2014/main" id="{811A250B-75D3-EAFA-95AD-DE2E6EE1D259}"/>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6864738" y="6314465"/>
              <a:ext cx="419100" cy="419100"/>
            </a:xfrm>
            <a:prstGeom prst="rect">
              <a:avLst/>
            </a:prstGeom>
          </p:spPr>
        </p:pic>
        <p:pic>
          <p:nvPicPr>
            <p:cNvPr id="30" name="Picture 29" descr="A logo of a camera&#10;&#10;Description automatically generated">
              <a:extLst>
                <a:ext uri="{FF2B5EF4-FFF2-40B4-BE49-F238E27FC236}">
                  <a16:creationId xmlns:a16="http://schemas.microsoft.com/office/drawing/2014/main" id="{2090916C-1FC8-6328-E28C-6C319FE927B4}"/>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8378090" y="6376973"/>
              <a:ext cx="461010" cy="348663"/>
            </a:xfrm>
            <a:prstGeom prst="rect">
              <a:avLst/>
            </a:prstGeom>
          </p:spPr>
        </p:pic>
      </p:grpSp>
    </p:spTree>
    <p:extLst>
      <p:ext uri="{BB962C8B-B14F-4D97-AF65-F5344CB8AC3E}">
        <p14:creationId xmlns:p14="http://schemas.microsoft.com/office/powerpoint/2010/main" val="3025310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1408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dirty="0"/>
              <a:t>Click icon to add picture</a:t>
            </a:r>
          </a:p>
        </p:txBody>
      </p:sp>
    </p:spTree>
    <p:extLst>
      <p:ext uri="{BB962C8B-B14F-4D97-AF65-F5344CB8AC3E}">
        <p14:creationId xmlns:p14="http://schemas.microsoft.com/office/powerpoint/2010/main" val="27504955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endParaRPr lang="en-US" noProof="0" dirty="0"/>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endParaRPr lang="en-US" noProof="0" dirty="0"/>
          </a:p>
        </p:txBody>
      </p:sp>
      <p:grpSp>
        <p:nvGrpSpPr>
          <p:cNvPr id="2" name="Group 1">
            <a:extLst>
              <a:ext uri="{FF2B5EF4-FFF2-40B4-BE49-F238E27FC236}">
                <a16:creationId xmlns:a16="http://schemas.microsoft.com/office/drawing/2014/main" id="{45EF857E-4F24-BD32-495C-B24E4D3E23F3}"/>
              </a:ext>
            </a:extLst>
          </p:cNvPr>
          <p:cNvGrpSpPr/>
          <p:nvPr userDrawn="1"/>
        </p:nvGrpSpPr>
        <p:grpSpPr>
          <a:xfrm>
            <a:off x="130767" y="6176963"/>
            <a:ext cx="11280274" cy="713125"/>
            <a:chOff x="130767" y="6176963"/>
            <a:chExt cx="11280274" cy="713125"/>
          </a:xfrm>
        </p:grpSpPr>
        <p:grpSp>
          <p:nvGrpSpPr>
            <p:cNvPr id="10" name="Group 9">
              <a:extLst>
                <a:ext uri="{FF2B5EF4-FFF2-40B4-BE49-F238E27FC236}">
                  <a16:creationId xmlns:a16="http://schemas.microsoft.com/office/drawing/2014/main" id="{B27D2377-C7D9-C5E2-902C-249B98B84708}"/>
                </a:ext>
              </a:extLst>
            </p:cNvPr>
            <p:cNvGrpSpPr/>
            <p:nvPr/>
          </p:nvGrpSpPr>
          <p:grpSpPr>
            <a:xfrm>
              <a:off x="130767" y="6176963"/>
              <a:ext cx="3154760" cy="713125"/>
              <a:chOff x="538962" y="4549422"/>
              <a:chExt cx="3736198" cy="717347"/>
            </a:xfrm>
          </p:grpSpPr>
          <p:pic>
            <p:nvPicPr>
              <p:cNvPr id="27" name="Picture 26" descr="A grey and white logo">
                <a:extLst>
                  <a:ext uri="{FF2B5EF4-FFF2-40B4-BE49-F238E27FC236}">
                    <a16:creationId xmlns:a16="http://schemas.microsoft.com/office/drawing/2014/main" id="{94789AB2-4B7D-6901-89A5-3C0ED26D81ED}"/>
                  </a:ext>
                </a:extLst>
              </p:cNvPr>
              <p:cNvPicPr>
                <a:picLocks noChangeAspect="1"/>
              </p:cNvPicPr>
              <p:nvPr/>
            </p:nvPicPr>
            <p:blipFill rotWithShape="1">
              <a:blip r:embed="rId2"/>
              <a:srcRect t="1" r="9109" b="-12724"/>
              <a:stretch/>
            </p:blipFill>
            <p:spPr>
              <a:xfrm>
                <a:off x="538962" y="4549422"/>
                <a:ext cx="3269310" cy="717347"/>
              </a:xfrm>
              <a:prstGeom prst="rect">
                <a:avLst/>
              </a:prstGeom>
            </p:spPr>
          </p:pic>
          <p:sp>
            <p:nvSpPr>
              <p:cNvPr id="28" name="TextBox 27">
                <a:extLst>
                  <a:ext uri="{FF2B5EF4-FFF2-40B4-BE49-F238E27FC236}">
                    <a16:creationId xmlns:a16="http://schemas.microsoft.com/office/drawing/2014/main" id="{EB59A9C3-EE71-704A-03F4-504B9556433F}"/>
                  </a:ext>
                </a:extLst>
              </p:cNvPr>
              <p:cNvSpPr txBox="1"/>
              <p:nvPr/>
            </p:nvSpPr>
            <p:spPr>
              <a:xfrm>
                <a:off x="722490" y="4947703"/>
                <a:ext cx="3552670" cy="276999"/>
              </a:xfrm>
              <a:prstGeom prst="rect">
                <a:avLst/>
              </a:prstGeom>
              <a:noFill/>
            </p:spPr>
            <p:txBody>
              <a:bodyPr wrap="square" rtlCol="0">
                <a:spAutoFit/>
              </a:bodyPr>
              <a:lstStyle/>
              <a:p>
                <a:r>
                  <a:rPr lang="en-IN" sz="1200" dirty="0">
                    <a:solidFill>
                      <a:schemeClr val="bg1"/>
                    </a:solidFill>
                  </a:rPr>
                  <a:t>SEBI Reg. Number INH000016816 </a:t>
                </a:r>
              </a:p>
            </p:txBody>
          </p:sp>
        </p:grpSp>
        <p:pic>
          <p:nvPicPr>
            <p:cNvPr id="11" name="Graphic 10" descr="Internet outline">
              <a:extLst>
                <a:ext uri="{FF2B5EF4-FFF2-40B4-BE49-F238E27FC236}">
                  <a16:creationId xmlns:a16="http://schemas.microsoft.com/office/drawing/2014/main" id="{E75A5DE6-5225-5059-DCBD-8E923F293C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93972" y="6319405"/>
              <a:ext cx="419100" cy="419100"/>
            </a:xfrm>
            <a:prstGeom prst="rect">
              <a:avLst/>
            </a:prstGeom>
          </p:spPr>
        </p:pic>
        <p:sp>
          <p:nvSpPr>
            <p:cNvPr id="12" name="TextBox 11">
              <a:extLst>
                <a:ext uri="{FF2B5EF4-FFF2-40B4-BE49-F238E27FC236}">
                  <a16:creationId xmlns:a16="http://schemas.microsoft.com/office/drawing/2014/main" id="{46E1AD11-8A88-86E6-2B64-BF8B00F1865A}"/>
                </a:ext>
              </a:extLst>
            </p:cNvPr>
            <p:cNvSpPr txBox="1"/>
            <p:nvPr/>
          </p:nvSpPr>
          <p:spPr>
            <a:xfrm>
              <a:off x="3308311" y="6352801"/>
              <a:ext cx="1806777" cy="307777"/>
            </a:xfrm>
            <a:prstGeom prst="rect">
              <a:avLst/>
            </a:prstGeom>
            <a:noFill/>
          </p:spPr>
          <p:txBody>
            <a:bodyPr wrap="none" rtlCol="0">
              <a:spAutoFit/>
            </a:bodyPr>
            <a:lstStyle/>
            <a:p>
              <a:r>
                <a:rPr lang="en-IN" sz="1400" dirty="0">
                  <a:hlinkClick r:id="rId5">
                    <a:extLst>
                      <a:ext uri="{A12FA001-AC4F-418D-AE19-62706E023703}">
                        <ahyp:hlinkClr xmlns:ahyp="http://schemas.microsoft.com/office/drawing/2018/hyperlinkcolor" val="tx"/>
                      </a:ext>
                    </a:extLst>
                  </a:hlinkClick>
                </a:rPr>
                <a:t>www.vishaltrehan.in</a:t>
              </a:r>
              <a:endParaRPr lang="en-IN" sz="1400" dirty="0"/>
            </a:p>
          </p:txBody>
        </p:sp>
        <p:sp>
          <p:nvSpPr>
            <p:cNvPr id="13" name="TextBox 12">
              <a:extLst>
                <a:ext uri="{FF2B5EF4-FFF2-40B4-BE49-F238E27FC236}">
                  <a16:creationId xmlns:a16="http://schemas.microsoft.com/office/drawing/2014/main" id="{016CFA51-BD66-F166-7287-AF395D0C9749}"/>
                </a:ext>
              </a:extLst>
            </p:cNvPr>
            <p:cNvSpPr txBox="1"/>
            <p:nvPr/>
          </p:nvSpPr>
          <p:spPr>
            <a:xfrm>
              <a:off x="5362905" y="6352801"/>
              <a:ext cx="1610697" cy="307777"/>
            </a:xfrm>
            <a:prstGeom prst="rect">
              <a:avLst/>
            </a:prstGeom>
            <a:noFill/>
          </p:spPr>
          <p:txBody>
            <a:bodyPr wrap="none" rtlCol="0">
              <a:spAutoFit/>
            </a:bodyPr>
            <a:lstStyle/>
            <a:p>
              <a:r>
                <a:rPr lang="en-IN" sz="1400" dirty="0">
                  <a:hlinkClick r:id="rId6">
                    <a:extLst>
                      <a:ext uri="{A12FA001-AC4F-418D-AE19-62706E023703}">
                        <ahyp:hlinkClr xmlns:ahyp="http://schemas.microsoft.com/office/drawing/2018/hyperlinkcolor" val="tx"/>
                      </a:ext>
                    </a:extLst>
                  </a:hlinkClick>
                </a:rPr>
                <a:t>@Risk_to_Reward</a:t>
              </a:r>
              <a:endParaRPr lang="en-IN" sz="1400" dirty="0"/>
            </a:p>
          </p:txBody>
        </p:sp>
        <p:sp>
          <p:nvSpPr>
            <p:cNvPr id="17" name="TextBox 16">
              <a:extLst>
                <a:ext uri="{FF2B5EF4-FFF2-40B4-BE49-F238E27FC236}">
                  <a16:creationId xmlns:a16="http://schemas.microsoft.com/office/drawing/2014/main" id="{8B184C98-A789-0B66-F422-9824E5BC6E09}"/>
                </a:ext>
              </a:extLst>
            </p:cNvPr>
            <p:cNvSpPr txBox="1"/>
            <p:nvPr/>
          </p:nvSpPr>
          <p:spPr>
            <a:xfrm>
              <a:off x="7221419" y="6352801"/>
              <a:ext cx="1280287" cy="307777"/>
            </a:xfrm>
            <a:prstGeom prst="rect">
              <a:avLst/>
            </a:prstGeom>
            <a:noFill/>
          </p:spPr>
          <p:txBody>
            <a:bodyPr wrap="none" rtlCol="0">
              <a:spAutoFit/>
            </a:bodyPr>
            <a:lstStyle/>
            <a:p>
              <a:r>
                <a:rPr lang="en-IN" sz="1400" dirty="0">
                  <a:hlinkClick r:id="rId7">
                    <a:extLst>
                      <a:ext uri="{A12FA001-AC4F-418D-AE19-62706E023703}">
                        <ahyp:hlinkClr xmlns:ahyp="http://schemas.microsoft.com/office/drawing/2018/hyperlinkcolor" val="tx"/>
                      </a:ext>
                    </a:extLst>
                  </a:hlinkClick>
                </a:rPr>
                <a:t>@TrehanTalks</a:t>
              </a:r>
              <a:endParaRPr lang="en-IN" sz="1400" dirty="0"/>
            </a:p>
          </p:txBody>
        </p:sp>
        <p:sp>
          <p:nvSpPr>
            <p:cNvPr id="20" name="TextBox 19">
              <a:extLst>
                <a:ext uri="{FF2B5EF4-FFF2-40B4-BE49-F238E27FC236}">
                  <a16:creationId xmlns:a16="http://schemas.microsoft.com/office/drawing/2014/main" id="{5F998489-C59A-1551-A4A8-9E2C8927BC33}"/>
                </a:ext>
              </a:extLst>
            </p:cNvPr>
            <p:cNvSpPr txBox="1"/>
            <p:nvPr/>
          </p:nvSpPr>
          <p:spPr>
            <a:xfrm>
              <a:off x="8742362" y="6352801"/>
              <a:ext cx="2668679" cy="307777"/>
            </a:xfrm>
            <a:prstGeom prst="rect">
              <a:avLst/>
            </a:prstGeom>
            <a:noFill/>
          </p:spPr>
          <p:txBody>
            <a:bodyPr wrap="none" rtlCol="0">
              <a:spAutoFit/>
            </a:bodyPr>
            <a:lstStyle/>
            <a:p>
              <a:r>
                <a:rPr lang="en-IN" sz="1400" dirty="0">
                  <a:hlinkClick r:id="rId7">
                    <a:extLst>
                      <a:ext uri="{A12FA001-AC4F-418D-AE19-62706E023703}">
                        <ahyp:hlinkClr xmlns:ahyp="http://schemas.microsoft.com/office/drawing/2018/hyperlinkcolor" val="tx"/>
                      </a:ext>
                    </a:extLst>
                  </a:hlinkClick>
                </a:rPr>
                <a:t>@</a:t>
              </a:r>
              <a:r>
                <a:rPr lang="en-IN" sz="1400" dirty="0"/>
                <a:t>stocktradingwithvishaltrehan</a:t>
              </a:r>
            </a:p>
          </p:txBody>
        </p:sp>
        <p:sp>
          <p:nvSpPr>
            <p:cNvPr id="24" name="TextBox 23">
              <a:extLst>
                <a:ext uri="{FF2B5EF4-FFF2-40B4-BE49-F238E27FC236}">
                  <a16:creationId xmlns:a16="http://schemas.microsoft.com/office/drawing/2014/main" id="{179C521C-D033-C28C-CF85-6B738766F4FF}"/>
                </a:ext>
              </a:extLst>
            </p:cNvPr>
            <p:cNvSpPr txBox="1"/>
            <p:nvPr/>
          </p:nvSpPr>
          <p:spPr>
            <a:xfrm>
              <a:off x="5060756" y="6367857"/>
              <a:ext cx="302149" cy="307777"/>
            </a:xfrm>
            <a:prstGeom prst="rect">
              <a:avLst/>
            </a:prstGeom>
            <a:solidFill>
              <a:schemeClr val="tx1"/>
            </a:solidFill>
          </p:spPr>
          <p:txBody>
            <a:bodyPr wrap="square" rtlCol="0">
              <a:spAutoFit/>
            </a:bodyPr>
            <a:lstStyle/>
            <a:p>
              <a:r>
                <a:rPr lang="en-IN" sz="1400" b="1" dirty="0">
                  <a:solidFill>
                    <a:schemeClr val="bg1"/>
                  </a:solidFill>
                </a:rPr>
                <a:t>X</a:t>
              </a:r>
            </a:p>
          </p:txBody>
        </p:sp>
        <p:pic>
          <p:nvPicPr>
            <p:cNvPr id="25" name="Picture 24" descr="A red square with a white play button&#10;&#10;Description automatically generated">
              <a:extLst>
                <a:ext uri="{FF2B5EF4-FFF2-40B4-BE49-F238E27FC236}">
                  <a16:creationId xmlns:a16="http://schemas.microsoft.com/office/drawing/2014/main" id="{CD7F2574-AC59-1127-A594-295B27D88BBA}"/>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6864738" y="6314465"/>
              <a:ext cx="419100" cy="419100"/>
            </a:xfrm>
            <a:prstGeom prst="rect">
              <a:avLst/>
            </a:prstGeom>
          </p:spPr>
        </p:pic>
        <p:pic>
          <p:nvPicPr>
            <p:cNvPr id="26" name="Picture 25" descr="A logo of a camera&#10;&#10;Description automatically generated">
              <a:extLst>
                <a:ext uri="{FF2B5EF4-FFF2-40B4-BE49-F238E27FC236}">
                  <a16:creationId xmlns:a16="http://schemas.microsoft.com/office/drawing/2014/main" id="{EB9BDEE2-BBA7-F3D2-5A6F-5AD73172FB8B}"/>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8378090" y="6376973"/>
              <a:ext cx="461010" cy="348663"/>
            </a:xfrm>
            <a:prstGeom prst="rect">
              <a:avLst/>
            </a:prstGeom>
          </p:spPr>
        </p:pic>
      </p:grpSp>
    </p:spTree>
    <p:extLst>
      <p:ext uri="{BB962C8B-B14F-4D97-AF65-F5344CB8AC3E}">
        <p14:creationId xmlns:p14="http://schemas.microsoft.com/office/powerpoint/2010/main" val="1696208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a:t>Click icon to add picture</a:t>
            </a:r>
            <a:endParaRPr lang="en-US" noProof="0" dirty="0"/>
          </a:p>
        </p:txBody>
      </p:sp>
      <p:grpSp>
        <p:nvGrpSpPr>
          <p:cNvPr id="8" name="Group 7">
            <a:extLst>
              <a:ext uri="{FF2B5EF4-FFF2-40B4-BE49-F238E27FC236}">
                <a16:creationId xmlns:a16="http://schemas.microsoft.com/office/drawing/2014/main" id="{A73BF921-9398-FA6E-7498-3F7E54BE6859}"/>
              </a:ext>
            </a:extLst>
          </p:cNvPr>
          <p:cNvGrpSpPr/>
          <p:nvPr userDrawn="1"/>
        </p:nvGrpSpPr>
        <p:grpSpPr>
          <a:xfrm>
            <a:off x="130767" y="6176963"/>
            <a:ext cx="11280274" cy="713125"/>
            <a:chOff x="130767" y="6176963"/>
            <a:chExt cx="11280274" cy="713125"/>
          </a:xfrm>
        </p:grpSpPr>
        <p:grpSp>
          <p:nvGrpSpPr>
            <p:cNvPr id="20" name="Group 19">
              <a:extLst>
                <a:ext uri="{FF2B5EF4-FFF2-40B4-BE49-F238E27FC236}">
                  <a16:creationId xmlns:a16="http://schemas.microsoft.com/office/drawing/2014/main" id="{B086657C-02CF-01BF-337F-CDA74E43ECD3}"/>
                </a:ext>
              </a:extLst>
            </p:cNvPr>
            <p:cNvGrpSpPr/>
            <p:nvPr/>
          </p:nvGrpSpPr>
          <p:grpSpPr>
            <a:xfrm>
              <a:off x="130767" y="6176963"/>
              <a:ext cx="3154760" cy="713125"/>
              <a:chOff x="538962" y="4549422"/>
              <a:chExt cx="3736198" cy="717347"/>
            </a:xfrm>
          </p:grpSpPr>
          <p:pic>
            <p:nvPicPr>
              <p:cNvPr id="29" name="Picture 28" descr="A grey and white logo">
                <a:extLst>
                  <a:ext uri="{FF2B5EF4-FFF2-40B4-BE49-F238E27FC236}">
                    <a16:creationId xmlns:a16="http://schemas.microsoft.com/office/drawing/2014/main" id="{51572256-64A7-557C-FE6D-0683D1423018}"/>
                  </a:ext>
                </a:extLst>
              </p:cNvPr>
              <p:cNvPicPr>
                <a:picLocks noChangeAspect="1"/>
              </p:cNvPicPr>
              <p:nvPr/>
            </p:nvPicPr>
            <p:blipFill rotWithShape="1">
              <a:blip r:embed="rId2"/>
              <a:srcRect t="1" r="9109" b="-12724"/>
              <a:stretch/>
            </p:blipFill>
            <p:spPr>
              <a:xfrm>
                <a:off x="538962" y="4549422"/>
                <a:ext cx="3269310" cy="717347"/>
              </a:xfrm>
              <a:prstGeom prst="rect">
                <a:avLst/>
              </a:prstGeom>
            </p:spPr>
          </p:pic>
          <p:sp>
            <p:nvSpPr>
              <p:cNvPr id="30" name="TextBox 29">
                <a:extLst>
                  <a:ext uri="{FF2B5EF4-FFF2-40B4-BE49-F238E27FC236}">
                    <a16:creationId xmlns:a16="http://schemas.microsoft.com/office/drawing/2014/main" id="{3E15F760-FBAE-B519-1CA8-86043ABDBF7B}"/>
                  </a:ext>
                </a:extLst>
              </p:cNvPr>
              <p:cNvSpPr txBox="1"/>
              <p:nvPr/>
            </p:nvSpPr>
            <p:spPr>
              <a:xfrm>
                <a:off x="722490" y="4947703"/>
                <a:ext cx="3552670" cy="276999"/>
              </a:xfrm>
              <a:prstGeom prst="rect">
                <a:avLst/>
              </a:prstGeom>
              <a:noFill/>
            </p:spPr>
            <p:txBody>
              <a:bodyPr wrap="square" rtlCol="0">
                <a:spAutoFit/>
              </a:bodyPr>
              <a:lstStyle/>
              <a:p>
                <a:r>
                  <a:rPr lang="en-IN" sz="1200" dirty="0">
                    <a:solidFill>
                      <a:schemeClr val="bg1"/>
                    </a:solidFill>
                  </a:rPr>
                  <a:t>SEBI Reg. Number INH000016816 </a:t>
                </a:r>
              </a:p>
            </p:txBody>
          </p:sp>
        </p:grpSp>
        <p:pic>
          <p:nvPicPr>
            <p:cNvPr id="21" name="Graphic 20" descr="Internet outline">
              <a:extLst>
                <a:ext uri="{FF2B5EF4-FFF2-40B4-BE49-F238E27FC236}">
                  <a16:creationId xmlns:a16="http://schemas.microsoft.com/office/drawing/2014/main" id="{20B4858B-6652-2495-F336-095F343B8D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93972" y="6319405"/>
              <a:ext cx="419100" cy="419100"/>
            </a:xfrm>
            <a:prstGeom prst="rect">
              <a:avLst/>
            </a:prstGeom>
          </p:spPr>
        </p:pic>
        <p:sp>
          <p:nvSpPr>
            <p:cNvPr id="22" name="TextBox 21">
              <a:extLst>
                <a:ext uri="{FF2B5EF4-FFF2-40B4-BE49-F238E27FC236}">
                  <a16:creationId xmlns:a16="http://schemas.microsoft.com/office/drawing/2014/main" id="{9967885A-761A-EE5D-8FC1-B1ED8EE8E1B5}"/>
                </a:ext>
              </a:extLst>
            </p:cNvPr>
            <p:cNvSpPr txBox="1"/>
            <p:nvPr/>
          </p:nvSpPr>
          <p:spPr>
            <a:xfrm>
              <a:off x="3308311" y="6352801"/>
              <a:ext cx="1806777" cy="307777"/>
            </a:xfrm>
            <a:prstGeom prst="rect">
              <a:avLst/>
            </a:prstGeom>
            <a:noFill/>
          </p:spPr>
          <p:txBody>
            <a:bodyPr wrap="none" rtlCol="0">
              <a:spAutoFit/>
            </a:bodyPr>
            <a:lstStyle/>
            <a:p>
              <a:r>
                <a:rPr lang="en-IN" sz="1400" dirty="0">
                  <a:hlinkClick r:id="rId5">
                    <a:extLst>
                      <a:ext uri="{A12FA001-AC4F-418D-AE19-62706E023703}">
                        <ahyp:hlinkClr xmlns:ahyp="http://schemas.microsoft.com/office/drawing/2018/hyperlinkcolor" val="tx"/>
                      </a:ext>
                    </a:extLst>
                  </a:hlinkClick>
                </a:rPr>
                <a:t>www.vishaltrehan.in</a:t>
              </a:r>
              <a:endParaRPr lang="en-IN" sz="1400" dirty="0"/>
            </a:p>
          </p:txBody>
        </p:sp>
        <p:sp>
          <p:nvSpPr>
            <p:cNvPr id="23" name="TextBox 22">
              <a:extLst>
                <a:ext uri="{FF2B5EF4-FFF2-40B4-BE49-F238E27FC236}">
                  <a16:creationId xmlns:a16="http://schemas.microsoft.com/office/drawing/2014/main" id="{D1B5B45C-533D-EA3C-6DCC-D4F72424CB59}"/>
                </a:ext>
              </a:extLst>
            </p:cNvPr>
            <p:cNvSpPr txBox="1"/>
            <p:nvPr/>
          </p:nvSpPr>
          <p:spPr>
            <a:xfrm>
              <a:off x="5362905" y="6352801"/>
              <a:ext cx="1610697" cy="307777"/>
            </a:xfrm>
            <a:prstGeom prst="rect">
              <a:avLst/>
            </a:prstGeom>
            <a:noFill/>
          </p:spPr>
          <p:txBody>
            <a:bodyPr wrap="none" rtlCol="0">
              <a:spAutoFit/>
            </a:bodyPr>
            <a:lstStyle/>
            <a:p>
              <a:r>
                <a:rPr lang="en-IN" sz="1400" dirty="0">
                  <a:hlinkClick r:id="rId6">
                    <a:extLst>
                      <a:ext uri="{A12FA001-AC4F-418D-AE19-62706E023703}">
                        <ahyp:hlinkClr xmlns:ahyp="http://schemas.microsoft.com/office/drawing/2018/hyperlinkcolor" val="tx"/>
                      </a:ext>
                    </a:extLst>
                  </a:hlinkClick>
                </a:rPr>
                <a:t>@Risk_to_Reward</a:t>
              </a:r>
              <a:endParaRPr lang="en-IN" sz="1400" dirty="0"/>
            </a:p>
          </p:txBody>
        </p:sp>
        <p:sp>
          <p:nvSpPr>
            <p:cNvPr id="24" name="TextBox 23">
              <a:extLst>
                <a:ext uri="{FF2B5EF4-FFF2-40B4-BE49-F238E27FC236}">
                  <a16:creationId xmlns:a16="http://schemas.microsoft.com/office/drawing/2014/main" id="{5CEB57BF-CD08-ACA7-9BE8-2B6718F611F2}"/>
                </a:ext>
              </a:extLst>
            </p:cNvPr>
            <p:cNvSpPr txBox="1"/>
            <p:nvPr/>
          </p:nvSpPr>
          <p:spPr>
            <a:xfrm>
              <a:off x="7221419" y="6352801"/>
              <a:ext cx="1280287" cy="307777"/>
            </a:xfrm>
            <a:prstGeom prst="rect">
              <a:avLst/>
            </a:prstGeom>
            <a:noFill/>
          </p:spPr>
          <p:txBody>
            <a:bodyPr wrap="none" rtlCol="0">
              <a:spAutoFit/>
            </a:bodyPr>
            <a:lstStyle/>
            <a:p>
              <a:r>
                <a:rPr lang="en-IN" sz="1400" dirty="0">
                  <a:hlinkClick r:id="rId7">
                    <a:extLst>
                      <a:ext uri="{A12FA001-AC4F-418D-AE19-62706E023703}">
                        <ahyp:hlinkClr xmlns:ahyp="http://schemas.microsoft.com/office/drawing/2018/hyperlinkcolor" val="tx"/>
                      </a:ext>
                    </a:extLst>
                  </a:hlinkClick>
                </a:rPr>
                <a:t>@TrehanTalks</a:t>
              </a:r>
              <a:endParaRPr lang="en-IN" sz="1400" dirty="0"/>
            </a:p>
          </p:txBody>
        </p:sp>
        <p:sp>
          <p:nvSpPr>
            <p:cNvPr id="25" name="TextBox 24">
              <a:extLst>
                <a:ext uri="{FF2B5EF4-FFF2-40B4-BE49-F238E27FC236}">
                  <a16:creationId xmlns:a16="http://schemas.microsoft.com/office/drawing/2014/main" id="{07A8D53C-613A-2DD5-118B-875828C8BD82}"/>
                </a:ext>
              </a:extLst>
            </p:cNvPr>
            <p:cNvSpPr txBox="1"/>
            <p:nvPr/>
          </p:nvSpPr>
          <p:spPr>
            <a:xfrm>
              <a:off x="8742362" y="6352801"/>
              <a:ext cx="2668679" cy="307777"/>
            </a:xfrm>
            <a:prstGeom prst="rect">
              <a:avLst/>
            </a:prstGeom>
            <a:noFill/>
          </p:spPr>
          <p:txBody>
            <a:bodyPr wrap="none" rtlCol="0">
              <a:spAutoFit/>
            </a:bodyPr>
            <a:lstStyle/>
            <a:p>
              <a:r>
                <a:rPr lang="en-IN" sz="1400" dirty="0">
                  <a:hlinkClick r:id="rId7">
                    <a:extLst>
                      <a:ext uri="{A12FA001-AC4F-418D-AE19-62706E023703}">
                        <ahyp:hlinkClr xmlns:ahyp="http://schemas.microsoft.com/office/drawing/2018/hyperlinkcolor" val="tx"/>
                      </a:ext>
                    </a:extLst>
                  </a:hlinkClick>
                </a:rPr>
                <a:t>@</a:t>
              </a:r>
              <a:r>
                <a:rPr lang="en-IN" sz="1400" dirty="0"/>
                <a:t>stocktradingwithvishaltrehan</a:t>
              </a:r>
            </a:p>
          </p:txBody>
        </p:sp>
        <p:sp>
          <p:nvSpPr>
            <p:cNvPr id="26" name="TextBox 25">
              <a:extLst>
                <a:ext uri="{FF2B5EF4-FFF2-40B4-BE49-F238E27FC236}">
                  <a16:creationId xmlns:a16="http://schemas.microsoft.com/office/drawing/2014/main" id="{EA794062-1A8C-E345-A46A-7DEBF82AEA3E}"/>
                </a:ext>
              </a:extLst>
            </p:cNvPr>
            <p:cNvSpPr txBox="1"/>
            <p:nvPr/>
          </p:nvSpPr>
          <p:spPr>
            <a:xfrm>
              <a:off x="5060756" y="6367857"/>
              <a:ext cx="302149" cy="307777"/>
            </a:xfrm>
            <a:prstGeom prst="rect">
              <a:avLst/>
            </a:prstGeom>
            <a:solidFill>
              <a:schemeClr val="tx1"/>
            </a:solidFill>
          </p:spPr>
          <p:txBody>
            <a:bodyPr wrap="square" rtlCol="0">
              <a:spAutoFit/>
            </a:bodyPr>
            <a:lstStyle/>
            <a:p>
              <a:r>
                <a:rPr lang="en-IN" sz="1400" b="1" dirty="0">
                  <a:solidFill>
                    <a:schemeClr val="bg1"/>
                  </a:solidFill>
                </a:rPr>
                <a:t>X</a:t>
              </a:r>
            </a:p>
          </p:txBody>
        </p:sp>
        <p:pic>
          <p:nvPicPr>
            <p:cNvPr id="27" name="Picture 26" descr="A red square with a white play button&#10;&#10;Description automatically generated">
              <a:extLst>
                <a:ext uri="{FF2B5EF4-FFF2-40B4-BE49-F238E27FC236}">
                  <a16:creationId xmlns:a16="http://schemas.microsoft.com/office/drawing/2014/main" id="{BC929E0B-609C-8FD1-BE6F-1476A0EE231D}"/>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6864738" y="6314465"/>
              <a:ext cx="419100" cy="419100"/>
            </a:xfrm>
            <a:prstGeom prst="rect">
              <a:avLst/>
            </a:prstGeom>
          </p:spPr>
        </p:pic>
        <p:pic>
          <p:nvPicPr>
            <p:cNvPr id="28" name="Picture 27" descr="A logo of a camera&#10;&#10;Description automatically generated">
              <a:extLst>
                <a:ext uri="{FF2B5EF4-FFF2-40B4-BE49-F238E27FC236}">
                  <a16:creationId xmlns:a16="http://schemas.microsoft.com/office/drawing/2014/main" id="{CFECC3D2-8B04-4D36-F488-1603B29F24F0}"/>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8378090" y="6376973"/>
              <a:ext cx="461010" cy="348663"/>
            </a:xfrm>
            <a:prstGeom prst="rect">
              <a:avLst/>
            </a:prstGeom>
          </p:spPr>
        </p:pic>
      </p:grpSp>
    </p:spTree>
    <p:extLst>
      <p:ext uri="{BB962C8B-B14F-4D97-AF65-F5344CB8AC3E}">
        <p14:creationId xmlns:p14="http://schemas.microsoft.com/office/powerpoint/2010/main" val="196998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a:t>Click icon to add picture</a:t>
            </a:r>
            <a:endParaRPr lang="en-US" noProof="0" dirty="0"/>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grpSp>
        <p:nvGrpSpPr>
          <p:cNvPr id="5" name="Group 4">
            <a:extLst>
              <a:ext uri="{FF2B5EF4-FFF2-40B4-BE49-F238E27FC236}">
                <a16:creationId xmlns:a16="http://schemas.microsoft.com/office/drawing/2014/main" id="{CB264BBB-90CD-5849-46C1-9E3CC36105FB}"/>
              </a:ext>
            </a:extLst>
          </p:cNvPr>
          <p:cNvGrpSpPr/>
          <p:nvPr userDrawn="1"/>
        </p:nvGrpSpPr>
        <p:grpSpPr>
          <a:xfrm>
            <a:off x="130767" y="6176963"/>
            <a:ext cx="3154760" cy="713125"/>
            <a:chOff x="538962" y="4549422"/>
            <a:chExt cx="3736198" cy="717347"/>
          </a:xfrm>
        </p:grpSpPr>
        <p:pic>
          <p:nvPicPr>
            <p:cNvPr id="10" name="Picture 9" descr="A grey and white logo">
              <a:extLst>
                <a:ext uri="{FF2B5EF4-FFF2-40B4-BE49-F238E27FC236}">
                  <a16:creationId xmlns:a16="http://schemas.microsoft.com/office/drawing/2014/main" id="{5DFB2B76-0B0C-D8D4-749E-F83C5BD3759C}"/>
                </a:ext>
              </a:extLst>
            </p:cNvPr>
            <p:cNvPicPr>
              <a:picLocks noChangeAspect="1"/>
            </p:cNvPicPr>
            <p:nvPr/>
          </p:nvPicPr>
          <p:blipFill rotWithShape="1">
            <a:blip r:embed="rId2"/>
            <a:srcRect t="1" r="9109" b="-12724"/>
            <a:stretch/>
          </p:blipFill>
          <p:spPr>
            <a:xfrm>
              <a:off x="538962" y="4549422"/>
              <a:ext cx="3269310" cy="717347"/>
            </a:xfrm>
            <a:prstGeom prst="rect">
              <a:avLst/>
            </a:prstGeom>
          </p:spPr>
        </p:pic>
        <p:sp>
          <p:nvSpPr>
            <p:cNvPr id="11" name="TextBox 10">
              <a:extLst>
                <a:ext uri="{FF2B5EF4-FFF2-40B4-BE49-F238E27FC236}">
                  <a16:creationId xmlns:a16="http://schemas.microsoft.com/office/drawing/2014/main" id="{728B1E0C-E9F3-874F-C0A9-5C75545C5040}"/>
                </a:ext>
              </a:extLst>
            </p:cNvPr>
            <p:cNvSpPr txBox="1"/>
            <p:nvPr/>
          </p:nvSpPr>
          <p:spPr>
            <a:xfrm>
              <a:off x="722490" y="4947703"/>
              <a:ext cx="3552670" cy="276999"/>
            </a:xfrm>
            <a:prstGeom prst="rect">
              <a:avLst/>
            </a:prstGeom>
            <a:noFill/>
          </p:spPr>
          <p:txBody>
            <a:bodyPr wrap="square" rtlCol="0">
              <a:spAutoFit/>
            </a:bodyPr>
            <a:lstStyle/>
            <a:p>
              <a:r>
                <a:rPr lang="en-IN" sz="1200" dirty="0">
                  <a:solidFill>
                    <a:schemeClr val="bg1"/>
                  </a:solidFill>
                </a:rPr>
                <a:t>SEBI Reg. Number INH000016816 </a:t>
              </a:r>
            </a:p>
          </p:txBody>
        </p:sp>
      </p:grpSp>
      <p:pic>
        <p:nvPicPr>
          <p:cNvPr id="13" name="Graphic 12" descr="Internet outline">
            <a:extLst>
              <a:ext uri="{FF2B5EF4-FFF2-40B4-BE49-F238E27FC236}">
                <a16:creationId xmlns:a16="http://schemas.microsoft.com/office/drawing/2014/main" id="{A183003E-3405-A342-22E8-6E49AA496E4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319312" y="6319405"/>
            <a:ext cx="419100" cy="419100"/>
          </a:xfrm>
          <a:prstGeom prst="rect">
            <a:avLst/>
          </a:prstGeom>
        </p:spPr>
      </p:pic>
      <p:sp>
        <p:nvSpPr>
          <p:cNvPr id="14" name="TextBox 13">
            <a:extLst>
              <a:ext uri="{FF2B5EF4-FFF2-40B4-BE49-F238E27FC236}">
                <a16:creationId xmlns:a16="http://schemas.microsoft.com/office/drawing/2014/main" id="{D3BCCB5B-E650-13E6-8D52-497E88FA2ED6}"/>
              </a:ext>
            </a:extLst>
          </p:cNvPr>
          <p:cNvSpPr txBox="1"/>
          <p:nvPr userDrawn="1"/>
        </p:nvSpPr>
        <p:spPr>
          <a:xfrm>
            <a:off x="3733651" y="6352801"/>
            <a:ext cx="1681935" cy="307777"/>
          </a:xfrm>
          <a:prstGeom prst="rect">
            <a:avLst/>
          </a:prstGeom>
          <a:noFill/>
        </p:spPr>
        <p:txBody>
          <a:bodyPr wrap="none" rtlCol="0">
            <a:spAutoFit/>
          </a:bodyPr>
          <a:lstStyle/>
          <a:p>
            <a:r>
              <a:rPr lang="en-IN" sz="1400" dirty="0">
                <a:hlinkClick r:id="rId5"/>
              </a:rPr>
              <a:t>www.vishaltrehan.in</a:t>
            </a:r>
            <a:endParaRPr lang="en-IN" sz="1400" dirty="0"/>
          </a:p>
        </p:txBody>
      </p:sp>
      <p:pic>
        <p:nvPicPr>
          <p:cNvPr id="18" name="Graphic 17" descr="Dove outline">
            <a:extLst>
              <a:ext uri="{FF2B5EF4-FFF2-40B4-BE49-F238E27FC236}">
                <a16:creationId xmlns:a16="http://schemas.microsoft.com/office/drawing/2014/main" id="{7C2B1C54-4D85-7943-A4FE-EB638F46BC7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484733" y="6371297"/>
            <a:ext cx="276225" cy="276225"/>
          </a:xfrm>
          <a:prstGeom prst="rect">
            <a:avLst/>
          </a:prstGeom>
        </p:spPr>
      </p:pic>
      <p:sp>
        <p:nvSpPr>
          <p:cNvPr id="24" name="TextBox 23">
            <a:extLst>
              <a:ext uri="{FF2B5EF4-FFF2-40B4-BE49-F238E27FC236}">
                <a16:creationId xmlns:a16="http://schemas.microsoft.com/office/drawing/2014/main" id="{42CB8C22-0294-5EE3-8A94-D856CB1DB625}"/>
              </a:ext>
            </a:extLst>
          </p:cNvPr>
          <p:cNvSpPr txBox="1"/>
          <p:nvPr userDrawn="1"/>
        </p:nvSpPr>
        <p:spPr>
          <a:xfrm>
            <a:off x="5820120" y="6352801"/>
            <a:ext cx="2426498" cy="307777"/>
          </a:xfrm>
          <a:prstGeom prst="rect">
            <a:avLst/>
          </a:prstGeom>
          <a:noFill/>
        </p:spPr>
        <p:txBody>
          <a:bodyPr wrap="none" rtlCol="0">
            <a:spAutoFit/>
          </a:bodyPr>
          <a:lstStyle/>
          <a:p>
            <a:r>
              <a:rPr lang="en-IN" sz="1400" dirty="0">
                <a:hlinkClick r:id="rId8"/>
              </a:rPr>
              <a:t>https://x.com/Risk_to_Reward</a:t>
            </a:r>
            <a:endParaRPr lang="en-IN" sz="1400" dirty="0"/>
          </a:p>
        </p:txBody>
      </p:sp>
      <p:pic>
        <p:nvPicPr>
          <p:cNvPr id="25" name="Graphic 24" descr="Presentation with media outline">
            <a:extLst>
              <a:ext uri="{FF2B5EF4-FFF2-40B4-BE49-F238E27FC236}">
                <a16:creationId xmlns:a16="http://schemas.microsoft.com/office/drawing/2014/main" id="{0782B6C1-C97A-7D1E-AD7D-E0AAC6AA2783}"/>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8254936" y="6377452"/>
            <a:ext cx="303005" cy="303005"/>
          </a:xfrm>
          <a:prstGeom prst="rect">
            <a:avLst/>
          </a:prstGeom>
        </p:spPr>
      </p:pic>
      <p:sp>
        <p:nvSpPr>
          <p:cNvPr id="26" name="TextBox 25">
            <a:extLst>
              <a:ext uri="{FF2B5EF4-FFF2-40B4-BE49-F238E27FC236}">
                <a16:creationId xmlns:a16="http://schemas.microsoft.com/office/drawing/2014/main" id="{10777A96-AD45-FA2F-17B5-9CC52E62AEA5}"/>
              </a:ext>
            </a:extLst>
          </p:cNvPr>
          <p:cNvSpPr txBox="1"/>
          <p:nvPr userDrawn="1"/>
        </p:nvSpPr>
        <p:spPr>
          <a:xfrm>
            <a:off x="8563224" y="6352801"/>
            <a:ext cx="1200585" cy="307777"/>
          </a:xfrm>
          <a:prstGeom prst="rect">
            <a:avLst/>
          </a:prstGeom>
          <a:noFill/>
        </p:spPr>
        <p:txBody>
          <a:bodyPr wrap="none" rtlCol="0">
            <a:spAutoFit/>
          </a:bodyPr>
          <a:lstStyle/>
          <a:p>
            <a:r>
              <a:rPr lang="en-IN" sz="1400" dirty="0">
                <a:hlinkClick r:id="rId11"/>
              </a:rPr>
              <a:t>@TrehanTalks</a:t>
            </a:r>
            <a:endParaRPr lang="en-IN" sz="1400" dirty="0"/>
          </a:p>
        </p:txBody>
      </p:sp>
    </p:spTree>
    <p:extLst>
      <p:ext uri="{BB962C8B-B14F-4D97-AF65-F5344CB8AC3E}">
        <p14:creationId xmlns:p14="http://schemas.microsoft.com/office/powerpoint/2010/main" val="174103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2"/>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grpSp>
        <p:nvGrpSpPr>
          <p:cNvPr id="5" name="Group 4">
            <a:extLst>
              <a:ext uri="{FF2B5EF4-FFF2-40B4-BE49-F238E27FC236}">
                <a16:creationId xmlns:a16="http://schemas.microsoft.com/office/drawing/2014/main" id="{79A2B31B-DC3C-D0FA-CEF9-594CF4951E42}"/>
              </a:ext>
            </a:extLst>
          </p:cNvPr>
          <p:cNvGrpSpPr/>
          <p:nvPr userDrawn="1"/>
        </p:nvGrpSpPr>
        <p:grpSpPr>
          <a:xfrm>
            <a:off x="130767" y="6176963"/>
            <a:ext cx="3154760" cy="713125"/>
            <a:chOff x="538962" y="4549422"/>
            <a:chExt cx="3736198" cy="717347"/>
          </a:xfrm>
        </p:grpSpPr>
        <p:pic>
          <p:nvPicPr>
            <p:cNvPr id="6" name="Picture 5" descr="A grey and white logo">
              <a:extLst>
                <a:ext uri="{FF2B5EF4-FFF2-40B4-BE49-F238E27FC236}">
                  <a16:creationId xmlns:a16="http://schemas.microsoft.com/office/drawing/2014/main" id="{9FA2976D-497C-2622-930F-7BD6AC49D555}"/>
                </a:ext>
              </a:extLst>
            </p:cNvPr>
            <p:cNvPicPr>
              <a:picLocks noChangeAspect="1"/>
            </p:cNvPicPr>
            <p:nvPr/>
          </p:nvPicPr>
          <p:blipFill rotWithShape="1">
            <a:blip r:embed="rId2"/>
            <a:srcRect t="1" r="9109" b="-12724"/>
            <a:stretch/>
          </p:blipFill>
          <p:spPr>
            <a:xfrm>
              <a:off x="538962" y="4549422"/>
              <a:ext cx="3269310" cy="717347"/>
            </a:xfrm>
            <a:prstGeom prst="rect">
              <a:avLst/>
            </a:prstGeom>
          </p:spPr>
        </p:pic>
        <p:sp>
          <p:nvSpPr>
            <p:cNvPr id="9" name="TextBox 8">
              <a:extLst>
                <a:ext uri="{FF2B5EF4-FFF2-40B4-BE49-F238E27FC236}">
                  <a16:creationId xmlns:a16="http://schemas.microsoft.com/office/drawing/2014/main" id="{EE291B8F-3F79-368F-8D0A-8174F41C7619}"/>
                </a:ext>
              </a:extLst>
            </p:cNvPr>
            <p:cNvSpPr txBox="1"/>
            <p:nvPr/>
          </p:nvSpPr>
          <p:spPr>
            <a:xfrm>
              <a:off x="722490" y="4947703"/>
              <a:ext cx="3552670" cy="276999"/>
            </a:xfrm>
            <a:prstGeom prst="rect">
              <a:avLst/>
            </a:prstGeom>
            <a:noFill/>
          </p:spPr>
          <p:txBody>
            <a:bodyPr wrap="square" rtlCol="0">
              <a:spAutoFit/>
            </a:bodyPr>
            <a:lstStyle/>
            <a:p>
              <a:r>
                <a:rPr lang="en-IN" sz="1200" dirty="0">
                  <a:solidFill>
                    <a:schemeClr val="bg1"/>
                  </a:solidFill>
                </a:rPr>
                <a:t>SEBI Reg. Number INH000016816 </a:t>
              </a:r>
            </a:p>
          </p:txBody>
        </p:sp>
      </p:grpSp>
      <p:pic>
        <p:nvPicPr>
          <p:cNvPr id="10" name="Graphic 9" descr="Internet outline">
            <a:extLst>
              <a:ext uri="{FF2B5EF4-FFF2-40B4-BE49-F238E27FC236}">
                <a16:creationId xmlns:a16="http://schemas.microsoft.com/office/drawing/2014/main" id="{AFB449C6-3575-D9C2-5E01-08131FD5626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319312" y="6319405"/>
            <a:ext cx="419100" cy="419100"/>
          </a:xfrm>
          <a:prstGeom prst="rect">
            <a:avLst/>
          </a:prstGeom>
        </p:spPr>
      </p:pic>
      <p:sp>
        <p:nvSpPr>
          <p:cNvPr id="11" name="TextBox 10">
            <a:extLst>
              <a:ext uri="{FF2B5EF4-FFF2-40B4-BE49-F238E27FC236}">
                <a16:creationId xmlns:a16="http://schemas.microsoft.com/office/drawing/2014/main" id="{60250812-B3CF-5056-F5FC-BD273FD26CDE}"/>
              </a:ext>
            </a:extLst>
          </p:cNvPr>
          <p:cNvSpPr txBox="1"/>
          <p:nvPr userDrawn="1"/>
        </p:nvSpPr>
        <p:spPr>
          <a:xfrm>
            <a:off x="3733651" y="6352801"/>
            <a:ext cx="1681935" cy="307777"/>
          </a:xfrm>
          <a:prstGeom prst="rect">
            <a:avLst/>
          </a:prstGeom>
          <a:noFill/>
        </p:spPr>
        <p:txBody>
          <a:bodyPr wrap="none" rtlCol="0">
            <a:spAutoFit/>
          </a:bodyPr>
          <a:lstStyle/>
          <a:p>
            <a:r>
              <a:rPr lang="en-IN" sz="1400" dirty="0">
                <a:hlinkClick r:id="rId5"/>
              </a:rPr>
              <a:t>www.vishaltrehan.in</a:t>
            </a:r>
            <a:endParaRPr lang="en-IN" sz="1400" dirty="0"/>
          </a:p>
        </p:txBody>
      </p:sp>
      <p:pic>
        <p:nvPicPr>
          <p:cNvPr id="12" name="Graphic 11" descr="Dove outline">
            <a:extLst>
              <a:ext uri="{FF2B5EF4-FFF2-40B4-BE49-F238E27FC236}">
                <a16:creationId xmlns:a16="http://schemas.microsoft.com/office/drawing/2014/main" id="{730768DB-DA93-2FE6-3511-3D9A77A17FA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484733" y="6371297"/>
            <a:ext cx="276225" cy="276225"/>
          </a:xfrm>
          <a:prstGeom prst="rect">
            <a:avLst/>
          </a:prstGeom>
        </p:spPr>
      </p:pic>
      <p:sp>
        <p:nvSpPr>
          <p:cNvPr id="13" name="TextBox 12">
            <a:extLst>
              <a:ext uri="{FF2B5EF4-FFF2-40B4-BE49-F238E27FC236}">
                <a16:creationId xmlns:a16="http://schemas.microsoft.com/office/drawing/2014/main" id="{03797E91-AA80-4318-3841-EDAE123162F6}"/>
              </a:ext>
            </a:extLst>
          </p:cNvPr>
          <p:cNvSpPr txBox="1"/>
          <p:nvPr userDrawn="1"/>
        </p:nvSpPr>
        <p:spPr>
          <a:xfrm>
            <a:off x="5820120" y="6352801"/>
            <a:ext cx="2426498" cy="307777"/>
          </a:xfrm>
          <a:prstGeom prst="rect">
            <a:avLst/>
          </a:prstGeom>
          <a:noFill/>
        </p:spPr>
        <p:txBody>
          <a:bodyPr wrap="none" rtlCol="0">
            <a:spAutoFit/>
          </a:bodyPr>
          <a:lstStyle/>
          <a:p>
            <a:r>
              <a:rPr lang="en-IN" sz="1400" dirty="0">
                <a:hlinkClick r:id="rId8"/>
              </a:rPr>
              <a:t>https://x.com/Risk_to_Reward</a:t>
            </a:r>
            <a:endParaRPr lang="en-IN" sz="1400" dirty="0"/>
          </a:p>
        </p:txBody>
      </p:sp>
      <p:pic>
        <p:nvPicPr>
          <p:cNvPr id="14" name="Graphic 13" descr="Presentation with media outline">
            <a:extLst>
              <a:ext uri="{FF2B5EF4-FFF2-40B4-BE49-F238E27FC236}">
                <a16:creationId xmlns:a16="http://schemas.microsoft.com/office/drawing/2014/main" id="{169FE26A-EA30-17E2-3CE5-CD3585B21EED}"/>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8254936" y="6377452"/>
            <a:ext cx="303005" cy="303005"/>
          </a:xfrm>
          <a:prstGeom prst="rect">
            <a:avLst/>
          </a:prstGeom>
        </p:spPr>
      </p:pic>
      <p:sp>
        <p:nvSpPr>
          <p:cNvPr id="17" name="TextBox 16">
            <a:extLst>
              <a:ext uri="{FF2B5EF4-FFF2-40B4-BE49-F238E27FC236}">
                <a16:creationId xmlns:a16="http://schemas.microsoft.com/office/drawing/2014/main" id="{64F746E5-49DA-8015-A81D-B2897FD61948}"/>
              </a:ext>
            </a:extLst>
          </p:cNvPr>
          <p:cNvSpPr txBox="1"/>
          <p:nvPr userDrawn="1"/>
        </p:nvSpPr>
        <p:spPr>
          <a:xfrm>
            <a:off x="8563224" y="6352801"/>
            <a:ext cx="1200585" cy="307777"/>
          </a:xfrm>
          <a:prstGeom prst="rect">
            <a:avLst/>
          </a:prstGeom>
          <a:noFill/>
        </p:spPr>
        <p:txBody>
          <a:bodyPr wrap="none" rtlCol="0">
            <a:spAutoFit/>
          </a:bodyPr>
          <a:lstStyle/>
          <a:p>
            <a:r>
              <a:rPr lang="en-IN" sz="1400" dirty="0">
                <a:hlinkClick r:id="rId11"/>
              </a:rPr>
              <a:t>@TrehanTalks</a:t>
            </a:r>
            <a:endParaRPr lang="en-IN" sz="1400" dirty="0"/>
          </a:p>
        </p:txBody>
      </p:sp>
    </p:spTree>
    <p:extLst>
      <p:ext uri="{BB962C8B-B14F-4D97-AF65-F5344CB8AC3E}">
        <p14:creationId xmlns:p14="http://schemas.microsoft.com/office/powerpoint/2010/main" val="89140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B31150-A166-4DB3-A898-2154C9665891}"/>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6">
              <a:extLst>
                <a:ext uri="{FF2B5EF4-FFF2-40B4-BE49-F238E27FC236}">
                  <a16:creationId xmlns:a16="http://schemas.microsoft.com/office/drawing/2014/main"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7">
              <a:extLst>
                <a:ext uri="{FF2B5EF4-FFF2-40B4-BE49-F238E27FC236}">
                  <a16:creationId xmlns:a16="http://schemas.microsoft.com/office/drawing/2014/main"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grpSp>
        <p:nvGrpSpPr>
          <p:cNvPr id="8" name="Group 7">
            <a:extLst>
              <a:ext uri="{FF2B5EF4-FFF2-40B4-BE49-F238E27FC236}">
                <a16:creationId xmlns:a16="http://schemas.microsoft.com/office/drawing/2014/main" id="{47DC7FD7-7EE8-B416-FC2F-9964662F37E8}"/>
              </a:ext>
            </a:extLst>
          </p:cNvPr>
          <p:cNvGrpSpPr/>
          <p:nvPr userDrawn="1"/>
        </p:nvGrpSpPr>
        <p:grpSpPr>
          <a:xfrm>
            <a:off x="130767" y="6176963"/>
            <a:ext cx="11280274" cy="713125"/>
            <a:chOff x="130767" y="6176963"/>
            <a:chExt cx="11280274" cy="713125"/>
          </a:xfrm>
        </p:grpSpPr>
        <p:grpSp>
          <p:nvGrpSpPr>
            <p:cNvPr id="20" name="Group 19">
              <a:extLst>
                <a:ext uri="{FF2B5EF4-FFF2-40B4-BE49-F238E27FC236}">
                  <a16:creationId xmlns:a16="http://schemas.microsoft.com/office/drawing/2014/main" id="{4F89A061-6D55-9999-3124-77404C54B1A5}"/>
                </a:ext>
              </a:extLst>
            </p:cNvPr>
            <p:cNvGrpSpPr/>
            <p:nvPr/>
          </p:nvGrpSpPr>
          <p:grpSpPr>
            <a:xfrm>
              <a:off x="130767" y="6176963"/>
              <a:ext cx="3154760" cy="713125"/>
              <a:chOff x="538962" y="4549422"/>
              <a:chExt cx="3736198" cy="717347"/>
            </a:xfrm>
          </p:grpSpPr>
          <p:pic>
            <p:nvPicPr>
              <p:cNvPr id="29" name="Picture 28" descr="A grey and white logo">
                <a:extLst>
                  <a:ext uri="{FF2B5EF4-FFF2-40B4-BE49-F238E27FC236}">
                    <a16:creationId xmlns:a16="http://schemas.microsoft.com/office/drawing/2014/main" id="{E6FBFD7A-4A34-F920-F613-BBF063A5361E}"/>
                  </a:ext>
                </a:extLst>
              </p:cNvPr>
              <p:cNvPicPr>
                <a:picLocks noChangeAspect="1"/>
              </p:cNvPicPr>
              <p:nvPr/>
            </p:nvPicPr>
            <p:blipFill rotWithShape="1">
              <a:blip r:embed="rId2"/>
              <a:srcRect t="1" r="9109" b="-12724"/>
              <a:stretch/>
            </p:blipFill>
            <p:spPr>
              <a:xfrm>
                <a:off x="538962" y="4549422"/>
                <a:ext cx="3269310" cy="717347"/>
              </a:xfrm>
              <a:prstGeom prst="rect">
                <a:avLst/>
              </a:prstGeom>
            </p:spPr>
          </p:pic>
          <p:sp>
            <p:nvSpPr>
              <p:cNvPr id="30" name="TextBox 29">
                <a:extLst>
                  <a:ext uri="{FF2B5EF4-FFF2-40B4-BE49-F238E27FC236}">
                    <a16:creationId xmlns:a16="http://schemas.microsoft.com/office/drawing/2014/main" id="{AD769480-09A2-EAEA-820A-3A9DC79061E4}"/>
                  </a:ext>
                </a:extLst>
              </p:cNvPr>
              <p:cNvSpPr txBox="1"/>
              <p:nvPr/>
            </p:nvSpPr>
            <p:spPr>
              <a:xfrm>
                <a:off x="722490" y="4947703"/>
                <a:ext cx="3552670" cy="276999"/>
              </a:xfrm>
              <a:prstGeom prst="rect">
                <a:avLst/>
              </a:prstGeom>
              <a:noFill/>
            </p:spPr>
            <p:txBody>
              <a:bodyPr wrap="square" rtlCol="0">
                <a:spAutoFit/>
              </a:bodyPr>
              <a:lstStyle/>
              <a:p>
                <a:r>
                  <a:rPr lang="en-IN" sz="1200" dirty="0">
                    <a:solidFill>
                      <a:schemeClr val="bg1"/>
                    </a:solidFill>
                  </a:rPr>
                  <a:t>SEBI Reg. Number INH000016816 </a:t>
                </a:r>
              </a:p>
            </p:txBody>
          </p:sp>
        </p:grpSp>
        <p:pic>
          <p:nvPicPr>
            <p:cNvPr id="21" name="Graphic 20" descr="Internet outline">
              <a:extLst>
                <a:ext uri="{FF2B5EF4-FFF2-40B4-BE49-F238E27FC236}">
                  <a16:creationId xmlns:a16="http://schemas.microsoft.com/office/drawing/2014/main" id="{954189D5-328B-FB65-8740-6D8D10B3A6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93972" y="6319405"/>
              <a:ext cx="419100" cy="419100"/>
            </a:xfrm>
            <a:prstGeom prst="rect">
              <a:avLst/>
            </a:prstGeom>
          </p:spPr>
        </p:pic>
        <p:sp>
          <p:nvSpPr>
            <p:cNvPr id="22" name="TextBox 21">
              <a:extLst>
                <a:ext uri="{FF2B5EF4-FFF2-40B4-BE49-F238E27FC236}">
                  <a16:creationId xmlns:a16="http://schemas.microsoft.com/office/drawing/2014/main" id="{FA81FCB1-D8CD-17E9-158E-3DCF840C6BE2}"/>
                </a:ext>
              </a:extLst>
            </p:cNvPr>
            <p:cNvSpPr txBox="1"/>
            <p:nvPr/>
          </p:nvSpPr>
          <p:spPr>
            <a:xfrm>
              <a:off x="3308311" y="6352801"/>
              <a:ext cx="1806777" cy="307777"/>
            </a:xfrm>
            <a:prstGeom prst="rect">
              <a:avLst/>
            </a:prstGeom>
            <a:noFill/>
          </p:spPr>
          <p:txBody>
            <a:bodyPr wrap="none" rtlCol="0">
              <a:spAutoFit/>
            </a:bodyPr>
            <a:lstStyle/>
            <a:p>
              <a:r>
                <a:rPr lang="en-IN" sz="1400" dirty="0">
                  <a:hlinkClick r:id="rId5">
                    <a:extLst>
                      <a:ext uri="{A12FA001-AC4F-418D-AE19-62706E023703}">
                        <ahyp:hlinkClr xmlns:ahyp="http://schemas.microsoft.com/office/drawing/2018/hyperlinkcolor" val="tx"/>
                      </a:ext>
                    </a:extLst>
                  </a:hlinkClick>
                </a:rPr>
                <a:t>www.vishaltrehan.in</a:t>
              </a:r>
              <a:endParaRPr lang="en-IN" sz="1400" dirty="0"/>
            </a:p>
          </p:txBody>
        </p:sp>
        <p:sp>
          <p:nvSpPr>
            <p:cNvPr id="23" name="TextBox 22">
              <a:extLst>
                <a:ext uri="{FF2B5EF4-FFF2-40B4-BE49-F238E27FC236}">
                  <a16:creationId xmlns:a16="http://schemas.microsoft.com/office/drawing/2014/main" id="{522944C9-27BB-DE5D-9D19-054B31B6F058}"/>
                </a:ext>
              </a:extLst>
            </p:cNvPr>
            <p:cNvSpPr txBox="1"/>
            <p:nvPr/>
          </p:nvSpPr>
          <p:spPr>
            <a:xfrm>
              <a:off x="5362905" y="6352801"/>
              <a:ext cx="1610697" cy="307777"/>
            </a:xfrm>
            <a:prstGeom prst="rect">
              <a:avLst/>
            </a:prstGeom>
            <a:noFill/>
          </p:spPr>
          <p:txBody>
            <a:bodyPr wrap="none" rtlCol="0">
              <a:spAutoFit/>
            </a:bodyPr>
            <a:lstStyle/>
            <a:p>
              <a:r>
                <a:rPr lang="en-IN" sz="1400" dirty="0">
                  <a:hlinkClick r:id="rId6">
                    <a:extLst>
                      <a:ext uri="{A12FA001-AC4F-418D-AE19-62706E023703}">
                        <ahyp:hlinkClr xmlns:ahyp="http://schemas.microsoft.com/office/drawing/2018/hyperlinkcolor" val="tx"/>
                      </a:ext>
                    </a:extLst>
                  </a:hlinkClick>
                </a:rPr>
                <a:t>@Risk_to_Reward</a:t>
              </a:r>
              <a:endParaRPr lang="en-IN" sz="1400" dirty="0"/>
            </a:p>
          </p:txBody>
        </p:sp>
        <p:sp>
          <p:nvSpPr>
            <p:cNvPr id="24" name="TextBox 23">
              <a:extLst>
                <a:ext uri="{FF2B5EF4-FFF2-40B4-BE49-F238E27FC236}">
                  <a16:creationId xmlns:a16="http://schemas.microsoft.com/office/drawing/2014/main" id="{0678263A-4FC4-BDD6-D58F-6F6C10E2AAE4}"/>
                </a:ext>
              </a:extLst>
            </p:cNvPr>
            <p:cNvSpPr txBox="1"/>
            <p:nvPr/>
          </p:nvSpPr>
          <p:spPr>
            <a:xfrm>
              <a:off x="7221419" y="6352801"/>
              <a:ext cx="1280287" cy="307777"/>
            </a:xfrm>
            <a:prstGeom prst="rect">
              <a:avLst/>
            </a:prstGeom>
            <a:noFill/>
          </p:spPr>
          <p:txBody>
            <a:bodyPr wrap="none" rtlCol="0">
              <a:spAutoFit/>
            </a:bodyPr>
            <a:lstStyle/>
            <a:p>
              <a:r>
                <a:rPr lang="en-IN" sz="1400" dirty="0">
                  <a:hlinkClick r:id="rId7">
                    <a:extLst>
                      <a:ext uri="{A12FA001-AC4F-418D-AE19-62706E023703}">
                        <ahyp:hlinkClr xmlns:ahyp="http://schemas.microsoft.com/office/drawing/2018/hyperlinkcolor" val="tx"/>
                      </a:ext>
                    </a:extLst>
                  </a:hlinkClick>
                </a:rPr>
                <a:t>@TrehanTalks</a:t>
              </a:r>
              <a:endParaRPr lang="en-IN" sz="1400" dirty="0"/>
            </a:p>
          </p:txBody>
        </p:sp>
        <p:sp>
          <p:nvSpPr>
            <p:cNvPr id="25" name="TextBox 24">
              <a:extLst>
                <a:ext uri="{FF2B5EF4-FFF2-40B4-BE49-F238E27FC236}">
                  <a16:creationId xmlns:a16="http://schemas.microsoft.com/office/drawing/2014/main" id="{0758C749-71A9-5CD2-E4A0-E1F33853C1F2}"/>
                </a:ext>
              </a:extLst>
            </p:cNvPr>
            <p:cNvSpPr txBox="1"/>
            <p:nvPr/>
          </p:nvSpPr>
          <p:spPr>
            <a:xfrm>
              <a:off x="8742362" y="6352801"/>
              <a:ext cx="2668679" cy="307777"/>
            </a:xfrm>
            <a:prstGeom prst="rect">
              <a:avLst/>
            </a:prstGeom>
            <a:noFill/>
          </p:spPr>
          <p:txBody>
            <a:bodyPr wrap="none" rtlCol="0">
              <a:spAutoFit/>
            </a:bodyPr>
            <a:lstStyle/>
            <a:p>
              <a:r>
                <a:rPr lang="en-IN" sz="1400" dirty="0">
                  <a:hlinkClick r:id="rId7">
                    <a:extLst>
                      <a:ext uri="{A12FA001-AC4F-418D-AE19-62706E023703}">
                        <ahyp:hlinkClr xmlns:ahyp="http://schemas.microsoft.com/office/drawing/2018/hyperlinkcolor" val="tx"/>
                      </a:ext>
                    </a:extLst>
                  </a:hlinkClick>
                </a:rPr>
                <a:t>@</a:t>
              </a:r>
              <a:r>
                <a:rPr lang="en-IN" sz="1400" dirty="0"/>
                <a:t>stocktradingwithvishaltrehan</a:t>
              </a:r>
            </a:p>
          </p:txBody>
        </p:sp>
        <p:sp>
          <p:nvSpPr>
            <p:cNvPr id="26" name="TextBox 25">
              <a:extLst>
                <a:ext uri="{FF2B5EF4-FFF2-40B4-BE49-F238E27FC236}">
                  <a16:creationId xmlns:a16="http://schemas.microsoft.com/office/drawing/2014/main" id="{7AA04010-9A1C-4814-5AB2-A58A41E34778}"/>
                </a:ext>
              </a:extLst>
            </p:cNvPr>
            <p:cNvSpPr txBox="1"/>
            <p:nvPr/>
          </p:nvSpPr>
          <p:spPr>
            <a:xfrm>
              <a:off x="5060756" y="6367857"/>
              <a:ext cx="302149" cy="307777"/>
            </a:xfrm>
            <a:prstGeom prst="rect">
              <a:avLst/>
            </a:prstGeom>
            <a:solidFill>
              <a:schemeClr val="tx1"/>
            </a:solidFill>
          </p:spPr>
          <p:txBody>
            <a:bodyPr wrap="square" rtlCol="0">
              <a:spAutoFit/>
            </a:bodyPr>
            <a:lstStyle/>
            <a:p>
              <a:r>
                <a:rPr lang="en-IN" sz="1400" b="1" dirty="0">
                  <a:solidFill>
                    <a:schemeClr val="bg1"/>
                  </a:solidFill>
                </a:rPr>
                <a:t>X</a:t>
              </a:r>
            </a:p>
          </p:txBody>
        </p:sp>
        <p:pic>
          <p:nvPicPr>
            <p:cNvPr id="27" name="Picture 26" descr="A red square with a white play button&#10;&#10;Description automatically generated">
              <a:extLst>
                <a:ext uri="{FF2B5EF4-FFF2-40B4-BE49-F238E27FC236}">
                  <a16:creationId xmlns:a16="http://schemas.microsoft.com/office/drawing/2014/main" id="{FDC77A3C-C6B8-82B0-8811-BFF15EDE0496}"/>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6864738" y="6314465"/>
              <a:ext cx="419100" cy="419100"/>
            </a:xfrm>
            <a:prstGeom prst="rect">
              <a:avLst/>
            </a:prstGeom>
          </p:spPr>
        </p:pic>
        <p:pic>
          <p:nvPicPr>
            <p:cNvPr id="28" name="Picture 27" descr="A logo of a camera&#10;&#10;Description automatically generated">
              <a:extLst>
                <a:ext uri="{FF2B5EF4-FFF2-40B4-BE49-F238E27FC236}">
                  <a16:creationId xmlns:a16="http://schemas.microsoft.com/office/drawing/2014/main" id="{0CD50CB5-5CAA-CC9B-6128-33D536585F00}"/>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8378090" y="6376973"/>
              <a:ext cx="461010" cy="348663"/>
            </a:xfrm>
            <a:prstGeom prst="rect">
              <a:avLst/>
            </a:prstGeom>
          </p:spPr>
        </p:pic>
      </p:grpSp>
    </p:spTree>
    <p:extLst>
      <p:ext uri="{BB962C8B-B14F-4D97-AF65-F5344CB8AC3E}">
        <p14:creationId xmlns:p14="http://schemas.microsoft.com/office/powerpoint/2010/main" val="156476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grpSp>
        <p:nvGrpSpPr>
          <p:cNvPr id="2" name="Group 1">
            <a:extLst>
              <a:ext uri="{FF2B5EF4-FFF2-40B4-BE49-F238E27FC236}">
                <a16:creationId xmlns:a16="http://schemas.microsoft.com/office/drawing/2014/main" id="{0FA54C81-942B-4B88-280E-46CF60029B44}"/>
              </a:ext>
            </a:extLst>
          </p:cNvPr>
          <p:cNvGrpSpPr/>
          <p:nvPr userDrawn="1"/>
        </p:nvGrpSpPr>
        <p:grpSpPr>
          <a:xfrm>
            <a:off x="130767" y="6176963"/>
            <a:ext cx="3154760" cy="713125"/>
            <a:chOff x="538962" y="4549422"/>
            <a:chExt cx="3736198" cy="717347"/>
          </a:xfrm>
        </p:grpSpPr>
        <p:pic>
          <p:nvPicPr>
            <p:cNvPr id="4" name="Picture 3" descr="A grey and white logo">
              <a:extLst>
                <a:ext uri="{FF2B5EF4-FFF2-40B4-BE49-F238E27FC236}">
                  <a16:creationId xmlns:a16="http://schemas.microsoft.com/office/drawing/2014/main" id="{10748E8F-E63C-0499-FE5F-BA945D3B8757}"/>
                </a:ext>
              </a:extLst>
            </p:cNvPr>
            <p:cNvPicPr>
              <a:picLocks noChangeAspect="1"/>
            </p:cNvPicPr>
            <p:nvPr/>
          </p:nvPicPr>
          <p:blipFill rotWithShape="1">
            <a:blip r:embed="rId2"/>
            <a:srcRect t="1" r="9109" b="-12724"/>
            <a:stretch/>
          </p:blipFill>
          <p:spPr>
            <a:xfrm>
              <a:off x="538962" y="4549422"/>
              <a:ext cx="3269310" cy="717347"/>
            </a:xfrm>
            <a:prstGeom prst="rect">
              <a:avLst/>
            </a:prstGeom>
          </p:spPr>
        </p:pic>
        <p:sp>
          <p:nvSpPr>
            <p:cNvPr id="5" name="TextBox 4">
              <a:extLst>
                <a:ext uri="{FF2B5EF4-FFF2-40B4-BE49-F238E27FC236}">
                  <a16:creationId xmlns:a16="http://schemas.microsoft.com/office/drawing/2014/main" id="{05EED1B7-FCDD-A721-90D7-5C4545A92E26}"/>
                </a:ext>
              </a:extLst>
            </p:cNvPr>
            <p:cNvSpPr txBox="1"/>
            <p:nvPr/>
          </p:nvSpPr>
          <p:spPr>
            <a:xfrm>
              <a:off x="722490" y="4947703"/>
              <a:ext cx="3552670" cy="276999"/>
            </a:xfrm>
            <a:prstGeom prst="rect">
              <a:avLst/>
            </a:prstGeom>
            <a:noFill/>
          </p:spPr>
          <p:txBody>
            <a:bodyPr wrap="square" rtlCol="0">
              <a:spAutoFit/>
            </a:bodyPr>
            <a:lstStyle/>
            <a:p>
              <a:r>
                <a:rPr lang="en-IN" sz="1200" dirty="0">
                  <a:solidFill>
                    <a:schemeClr val="bg1"/>
                  </a:solidFill>
                </a:rPr>
                <a:t>SEBI Reg. Number INH000016816 </a:t>
              </a:r>
            </a:p>
          </p:txBody>
        </p:sp>
      </p:grpSp>
      <p:pic>
        <p:nvPicPr>
          <p:cNvPr id="14" name="Graphic 13" descr="Internet outline">
            <a:extLst>
              <a:ext uri="{FF2B5EF4-FFF2-40B4-BE49-F238E27FC236}">
                <a16:creationId xmlns:a16="http://schemas.microsoft.com/office/drawing/2014/main" id="{B569F207-D9D1-F9F3-82AE-131AD851AE1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319312" y="6319405"/>
            <a:ext cx="419100" cy="419100"/>
          </a:xfrm>
          <a:prstGeom prst="rect">
            <a:avLst/>
          </a:prstGeom>
        </p:spPr>
      </p:pic>
      <p:sp>
        <p:nvSpPr>
          <p:cNvPr id="15" name="TextBox 14">
            <a:extLst>
              <a:ext uri="{FF2B5EF4-FFF2-40B4-BE49-F238E27FC236}">
                <a16:creationId xmlns:a16="http://schemas.microsoft.com/office/drawing/2014/main" id="{FFBB253A-5F39-4372-4A6C-CED9827B3960}"/>
              </a:ext>
            </a:extLst>
          </p:cNvPr>
          <p:cNvSpPr txBox="1"/>
          <p:nvPr userDrawn="1"/>
        </p:nvSpPr>
        <p:spPr>
          <a:xfrm>
            <a:off x="3733651" y="6352801"/>
            <a:ext cx="1681935" cy="307777"/>
          </a:xfrm>
          <a:prstGeom prst="rect">
            <a:avLst/>
          </a:prstGeom>
          <a:noFill/>
        </p:spPr>
        <p:txBody>
          <a:bodyPr wrap="none" rtlCol="0">
            <a:spAutoFit/>
          </a:bodyPr>
          <a:lstStyle/>
          <a:p>
            <a:r>
              <a:rPr lang="en-IN" sz="1400" dirty="0">
                <a:hlinkClick r:id="rId5"/>
              </a:rPr>
              <a:t>www.vishaltrehan.in</a:t>
            </a:r>
            <a:endParaRPr lang="en-IN" sz="1400" dirty="0"/>
          </a:p>
        </p:txBody>
      </p:sp>
      <p:pic>
        <p:nvPicPr>
          <p:cNvPr id="16" name="Graphic 15" descr="Dove outline">
            <a:extLst>
              <a:ext uri="{FF2B5EF4-FFF2-40B4-BE49-F238E27FC236}">
                <a16:creationId xmlns:a16="http://schemas.microsoft.com/office/drawing/2014/main" id="{6AA1A2E3-6540-E1A7-978E-D5C7970CC70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484733" y="6371297"/>
            <a:ext cx="276225" cy="276225"/>
          </a:xfrm>
          <a:prstGeom prst="rect">
            <a:avLst/>
          </a:prstGeom>
        </p:spPr>
      </p:pic>
      <p:sp>
        <p:nvSpPr>
          <p:cNvPr id="18" name="TextBox 17">
            <a:extLst>
              <a:ext uri="{FF2B5EF4-FFF2-40B4-BE49-F238E27FC236}">
                <a16:creationId xmlns:a16="http://schemas.microsoft.com/office/drawing/2014/main" id="{8FC00DD1-44AA-7F4F-6FE5-E87A35C060FE}"/>
              </a:ext>
            </a:extLst>
          </p:cNvPr>
          <p:cNvSpPr txBox="1"/>
          <p:nvPr userDrawn="1"/>
        </p:nvSpPr>
        <p:spPr>
          <a:xfrm>
            <a:off x="5820120" y="6352801"/>
            <a:ext cx="2426498" cy="307777"/>
          </a:xfrm>
          <a:prstGeom prst="rect">
            <a:avLst/>
          </a:prstGeom>
          <a:noFill/>
        </p:spPr>
        <p:txBody>
          <a:bodyPr wrap="none" rtlCol="0">
            <a:spAutoFit/>
          </a:bodyPr>
          <a:lstStyle/>
          <a:p>
            <a:r>
              <a:rPr lang="en-IN" sz="1400" dirty="0">
                <a:hlinkClick r:id="rId8"/>
              </a:rPr>
              <a:t>https://x.com/Risk_to_Reward</a:t>
            </a:r>
            <a:endParaRPr lang="en-IN" sz="1400" dirty="0"/>
          </a:p>
        </p:txBody>
      </p:sp>
      <p:pic>
        <p:nvPicPr>
          <p:cNvPr id="19" name="Graphic 18" descr="Presentation with media outline">
            <a:extLst>
              <a:ext uri="{FF2B5EF4-FFF2-40B4-BE49-F238E27FC236}">
                <a16:creationId xmlns:a16="http://schemas.microsoft.com/office/drawing/2014/main" id="{3EC53DD4-AB36-C527-043B-177A81B9048B}"/>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8254936" y="6377452"/>
            <a:ext cx="303005" cy="303005"/>
          </a:xfrm>
          <a:prstGeom prst="rect">
            <a:avLst/>
          </a:prstGeom>
        </p:spPr>
      </p:pic>
      <p:sp>
        <p:nvSpPr>
          <p:cNvPr id="39" name="TextBox 38">
            <a:extLst>
              <a:ext uri="{FF2B5EF4-FFF2-40B4-BE49-F238E27FC236}">
                <a16:creationId xmlns:a16="http://schemas.microsoft.com/office/drawing/2014/main" id="{A8B7F79C-9280-5D9A-ABF3-300EB542D33E}"/>
              </a:ext>
            </a:extLst>
          </p:cNvPr>
          <p:cNvSpPr txBox="1"/>
          <p:nvPr userDrawn="1"/>
        </p:nvSpPr>
        <p:spPr>
          <a:xfrm>
            <a:off x="8563224" y="6352801"/>
            <a:ext cx="1200585" cy="307777"/>
          </a:xfrm>
          <a:prstGeom prst="rect">
            <a:avLst/>
          </a:prstGeom>
          <a:noFill/>
        </p:spPr>
        <p:txBody>
          <a:bodyPr wrap="none" rtlCol="0">
            <a:spAutoFit/>
          </a:bodyPr>
          <a:lstStyle/>
          <a:p>
            <a:r>
              <a:rPr lang="en-IN" sz="1400" dirty="0">
                <a:hlinkClick r:id="rId11"/>
              </a:rPr>
              <a:t>@TrehanTalks</a:t>
            </a:r>
            <a:endParaRPr lang="en-IN" sz="1400" dirty="0"/>
          </a:p>
        </p:txBody>
      </p:sp>
    </p:spTree>
    <p:extLst>
      <p:ext uri="{BB962C8B-B14F-4D97-AF65-F5344CB8AC3E}">
        <p14:creationId xmlns:p14="http://schemas.microsoft.com/office/powerpoint/2010/main" val="3876503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US" noProof="0" smtClean="0"/>
              <a:t>1/4/2025</a:t>
            </a:fld>
            <a:endParaRPr lang="en-US" noProof="0" dirty="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a:t>
            </a:fld>
            <a:endParaRPr lang="en-US" noProof="0" dirty="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61" r:id="rId5"/>
    <p:sldLayoutId id="2147483662" r:id="rId6"/>
    <p:sldLayoutId id="2147483663" r:id="rId7"/>
    <p:sldLayoutId id="2147483654"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foto.wuestenigel.com/blackboard-with-ipo-tex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www.pngall.com/investing-png" TargetMode="External"/><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EF7BD-FE81-4B20-8DC5-0B3EB736F9F8}"/>
              </a:ext>
            </a:extLst>
          </p:cNvPr>
          <p:cNvSpPr>
            <a:spLocks noGrp="1"/>
          </p:cNvSpPr>
          <p:nvPr>
            <p:ph type="ctrTitle"/>
          </p:nvPr>
        </p:nvSpPr>
        <p:spPr/>
        <p:txBody>
          <a:bodyPr/>
          <a:lstStyle/>
          <a:p>
            <a:r>
              <a:rPr lang="en-IN" sz="2400" cap="all" dirty="0">
                <a:solidFill>
                  <a:srgbClr val="156082"/>
                </a:solidFill>
                <a:effectLst/>
                <a:latin typeface="Concept" pitchFamily="2" charset="0"/>
                <a:ea typeface="Aptos" panose="020B0004020202020204" pitchFamily="34" charset="0"/>
                <a:cs typeface="Times New Roman" panose="02020603050405020304" pitchFamily="18" charset="0"/>
              </a:rPr>
              <a:t>IPO Report</a:t>
            </a:r>
            <a:endParaRPr lang="en-US" sz="6600" dirty="0"/>
          </a:p>
        </p:txBody>
      </p:sp>
      <p:pic>
        <p:nvPicPr>
          <p:cNvPr id="10" name="Picture Placeholder 9">
            <a:extLst>
              <a:ext uri="{FF2B5EF4-FFF2-40B4-BE49-F238E27FC236}">
                <a16:creationId xmlns:a16="http://schemas.microsoft.com/office/drawing/2014/main" id="{CF143FEA-6E93-4548-8A9B-318F437CD887}"/>
              </a:ext>
            </a:extLst>
          </p:cNvPr>
          <p:cNvPicPr>
            <a:picLocks noGrp="1" noChangeAspect="1"/>
          </p:cNvPicPr>
          <p:nvPr>
            <p:ph type="pic" sz="quarter" idx="10"/>
          </p:nvPr>
        </p:nvPicPr>
        <p:blipFill>
          <a:blip r:embed="rId3">
            <a:extLst>
              <a:ext uri="{837473B0-CC2E-450A-ABE3-18F120FF3D39}">
                <a1611:picAttrSrcUrl xmlns:a1611="http://schemas.microsoft.com/office/drawing/2016/11/main" r:id="rId4"/>
              </a:ext>
            </a:extLst>
          </a:blip>
          <a:srcRect/>
          <a:stretch/>
        </p:blipFill>
        <p:spPr/>
      </p:pic>
      <p:sp>
        <p:nvSpPr>
          <p:cNvPr id="5" name="Subtitle 2">
            <a:extLst>
              <a:ext uri="{FF2B5EF4-FFF2-40B4-BE49-F238E27FC236}">
                <a16:creationId xmlns:a16="http://schemas.microsoft.com/office/drawing/2014/main" id="{7618C520-3D02-D908-61FA-E032F0BDCEF1}"/>
              </a:ext>
            </a:extLst>
          </p:cNvPr>
          <p:cNvSpPr txBox="1">
            <a:spLocks/>
          </p:cNvSpPr>
          <p:nvPr/>
        </p:nvSpPr>
        <p:spPr>
          <a:xfrm>
            <a:off x="6343650" y="4340015"/>
            <a:ext cx="5143500" cy="50316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cap="all"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5 Jan 2025</a:t>
            </a:r>
          </a:p>
        </p:txBody>
      </p:sp>
      <p:sp>
        <p:nvSpPr>
          <p:cNvPr id="7" name="Subtitle 6">
            <a:extLst>
              <a:ext uri="{FF2B5EF4-FFF2-40B4-BE49-F238E27FC236}">
                <a16:creationId xmlns:a16="http://schemas.microsoft.com/office/drawing/2014/main" id="{DBA56BF7-E978-057B-74EF-506827FBD61B}"/>
              </a:ext>
            </a:extLst>
          </p:cNvPr>
          <p:cNvSpPr>
            <a:spLocks noGrp="1"/>
          </p:cNvSpPr>
          <p:nvPr>
            <p:ph type="subTitle" idx="1"/>
          </p:nvPr>
        </p:nvSpPr>
        <p:spPr/>
        <p:txBody>
          <a:bodyPr/>
          <a:lstStyle/>
          <a:p>
            <a:r>
              <a:rPr lang="en-IN" dirty="0"/>
              <a:t>Quadrant Future Tek Ltd</a:t>
            </a:r>
          </a:p>
        </p:txBody>
      </p:sp>
      <p:sp>
        <p:nvSpPr>
          <p:cNvPr id="6" name="Subtitle 2">
            <a:extLst>
              <a:ext uri="{FF2B5EF4-FFF2-40B4-BE49-F238E27FC236}">
                <a16:creationId xmlns:a16="http://schemas.microsoft.com/office/drawing/2014/main" id="{F9503E8E-E121-614A-7020-F7318F53B4DC}"/>
              </a:ext>
            </a:extLst>
          </p:cNvPr>
          <p:cNvSpPr txBox="1">
            <a:spLocks/>
          </p:cNvSpPr>
          <p:nvPr/>
        </p:nvSpPr>
        <p:spPr>
          <a:xfrm>
            <a:off x="6343650" y="4771333"/>
            <a:ext cx="4053417" cy="160406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cap="all"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Rating: Avoid</a:t>
            </a:r>
          </a:p>
          <a:p>
            <a:r>
              <a:rPr lang="en-US" dirty="0"/>
              <a:t>Reason: high valuations compared to listed peers. Risky business as company betting too much on growth from Indian Railways </a:t>
            </a:r>
            <a:r>
              <a:rPr lang="en-US" dirty="0" err="1"/>
              <a:t>Kavach</a:t>
            </a:r>
            <a:r>
              <a:rPr lang="en-US" dirty="0"/>
              <a:t> project</a:t>
            </a:r>
          </a:p>
        </p:txBody>
      </p:sp>
      <p:pic>
        <p:nvPicPr>
          <p:cNvPr id="1026" name="Picture 2" descr="logo">
            <a:extLst>
              <a:ext uri="{FF2B5EF4-FFF2-40B4-BE49-F238E27FC236}">
                <a16:creationId xmlns:a16="http://schemas.microsoft.com/office/drawing/2014/main" id="{97D4894C-A343-5265-71C5-482835AFE5E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80292"/>
          <a:stretch/>
        </p:blipFill>
        <p:spPr bwMode="auto">
          <a:xfrm>
            <a:off x="8543924" y="3101625"/>
            <a:ext cx="566209" cy="522357"/>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989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E82A9-9159-6C0A-7957-00FF4F630D0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9E9D4A-84EF-B430-BABA-6A7A503CF514}"/>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n-US" smtClean="0"/>
              <a:pPr>
                <a:spcAft>
                  <a:spcPts val="600"/>
                </a:spcAft>
              </a:pPr>
              <a:t>10</a:t>
            </a:fld>
            <a:endParaRPr lang="en-US"/>
          </a:p>
        </p:txBody>
      </p:sp>
      <p:sp>
        <p:nvSpPr>
          <p:cNvPr id="7" name="Content Placeholder 6">
            <a:extLst>
              <a:ext uri="{FF2B5EF4-FFF2-40B4-BE49-F238E27FC236}">
                <a16:creationId xmlns:a16="http://schemas.microsoft.com/office/drawing/2014/main" id="{3538ED7E-BEFB-A19A-D887-C00D455D72B4}"/>
              </a:ext>
            </a:extLst>
          </p:cNvPr>
          <p:cNvSpPr txBox="1">
            <a:spLocks/>
          </p:cNvSpPr>
          <p:nvPr/>
        </p:nvSpPr>
        <p:spPr>
          <a:xfrm>
            <a:off x="515938" y="246621"/>
            <a:ext cx="11421138" cy="920336"/>
          </a:xfrm>
          <a:prstGeom prst="rect">
            <a:avLst/>
          </a:prstGeom>
        </p:spPr>
        <p:txBody>
          <a:bodyPr vert="horz" lIns="0" tIns="0" rIns="0" bIns="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ts val="600"/>
              </a:spcAft>
              <a:buNone/>
            </a:pPr>
            <a:r>
              <a:rPr lang="en-US" sz="3200" b="1" kern="1200" cap="all" baseline="0" dirty="0">
                <a:latin typeface="+mj-lt"/>
                <a:ea typeface="+mj-ea"/>
                <a:cs typeface="+mj-cs"/>
              </a:rPr>
              <a:t>Specialty Cables  - Demand from EV and Solar</a:t>
            </a:r>
          </a:p>
        </p:txBody>
      </p:sp>
      <p:sp>
        <p:nvSpPr>
          <p:cNvPr id="8" name="TextBox 7">
            <a:extLst>
              <a:ext uri="{FF2B5EF4-FFF2-40B4-BE49-F238E27FC236}">
                <a16:creationId xmlns:a16="http://schemas.microsoft.com/office/drawing/2014/main" id="{F67C4230-1642-0A85-4BF2-AD0FEE28B1F1}"/>
              </a:ext>
            </a:extLst>
          </p:cNvPr>
          <p:cNvSpPr txBox="1"/>
          <p:nvPr/>
        </p:nvSpPr>
        <p:spPr>
          <a:xfrm>
            <a:off x="5095702" y="1959066"/>
            <a:ext cx="6415224" cy="1815882"/>
          </a:xfrm>
          <a:prstGeom prst="rect">
            <a:avLst/>
          </a:prstGeom>
          <a:noFill/>
        </p:spPr>
        <p:txBody>
          <a:bodyPr wrap="square">
            <a:spAutoFit/>
          </a:bodyPr>
          <a:lstStyle/>
          <a:p>
            <a:r>
              <a:rPr lang="en-US" sz="1400" dirty="0"/>
              <a:t>Electric vehicles use a large amount of electronic equipment. Specialty power cables play an important role in the safety of new energy vehicles. For instance, high-quality specialty power cables can ensure that the electrical system can work properly and ensure a low failure rate, thereby reducing the risk of accidents such as fires and explosions. </a:t>
            </a:r>
          </a:p>
          <a:p>
            <a:r>
              <a:rPr lang="en-US" sz="1400" dirty="0"/>
              <a:t>Measures taken by the government to accelerate EV transition, development of local manufacturing of batteries, and increasing affordability of the vehicles, augur well for the sector, which is anticipated to see long-term growth in the future</a:t>
            </a:r>
            <a:endParaRPr lang="en-IN" sz="1400" dirty="0"/>
          </a:p>
        </p:txBody>
      </p:sp>
      <p:pic>
        <p:nvPicPr>
          <p:cNvPr id="9" name="Picture 8">
            <a:extLst>
              <a:ext uri="{FF2B5EF4-FFF2-40B4-BE49-F238E27FC236}">
                <a16:creationId xmlns:a16="http://schemas.microsoft.com/office/drawing/2014/main" id="{3490BEAC-F17B-1773-9832-5F69CB73A941}"/>
              </a:ext>
            </a:extLst>
          </p:cNvPr>
          <p:cNvPicPr>
            <a:picLocks noChangeAspect="1"/>
          </p:cNvPicPr>
          <p:nvPr/>
        </p:nvPicPr>
        <p:blipFill>
          <a:blip r:embed="rId2"/>
          <a:stretch>
            <a:fillRect/>
          </a:stretch>
        </p:blipFill>
        <p:spPr>
          <a:xfrm>
            <a:off x="7082444" y="4084486"/>
            <a:ext cx="4428482" cy="2170824"/>
          </a:xfrm>
          <a:prstGeom prst="rect">
            <a:avLst/>
          </a:prstGeom>
        </p:spPr>
      </p:pic>
      <p:sp>
        <p:nvSpPr>
          <p:cNvPr id="10" name="TextBox 9">
            <a:extLst>
              <a:ext uri="{FF2B5EF4-FFF2-40B4-BE49-F238E27FC236}">
                <a16:creationId xmlns:a16="http://schemas.microsoft.com/office/drawing/2014/main" id="{F70A7E5A-6945-E159-2487-E72B0996F785}"/>
              </a:ext>
            </a:extLst>
          </p:cNvPr>
          <p:cNvSpPr txBox="1"/>
          <p:nvPr/>
        </p:nvSpPr>
        <p:spPr>
          <a:xfrm>
            <a:off x="515938" y="4197122"/>
            <a:ext cx="6415224" cy="1815882"/>
          </a:xfrm>
          <a:prstGeom prst="rect">
            <a:avLst/>
          </a:prstGeom>
          <a:noFill/>
        </p:spPr>
        <p:txBody>
          <a:bodyPr wrap="square">
            <a:spAutoFit/>
          </a:bodyPr>
          <a:lstStyle/>
          <a:p>
            <a:r>
              <a:rPr lang="en-US" sz="1400" dirty="0"/>
              <a:t>Cables are necessary elements for transmitting solar power. Such (specialized) cables are designed to connect solar panels to the electrical grid, enabling the widespread adoption of solar power. They are manufactured to withstand extreme weather conditions, resist UV rays, and handle high electrical loads, making them an essential component in the development of solar power systems.</a:t>
            </a:r>
          </a:p>
          <a:p>
            <a:r>
              <a:rPr lang="en-US" sz="1400" dirty="0"/>
              <a:t>The specialty cable market growth is attributable to the positive outlook for the solar power segment, further accredited to government support and growing environmental consciousness.</a:t>
            </a:r>
            <a:endParaRPr lang="en-IN" sz="1400" dirty="0"/>
          </a:p>
        </p:txBody>
      </p:sp>
      <p:pic>
        <p:nvPicPr>
          <p:cNvPr id="5" name="Picture 4">
            <a:extLst>
              <a:ext uri="{FF2B5EF4-FFF2-40B4-BE49-F238E27FC236}">
                <a16:creationId xmlns:a16="http://schemas.microsoft.com/office/drawing/2014/main" id="{87EEFFB8-9A52-8854-03EF-BB1C9567B994}"/>
              </a:ext>
            </a:extLst>
          </p:cNvPr>
          <p:cNvPicPr>
            <a:picLocks noChangeAspect="1"/>
          </p:cNvPicPr>
          <p:nvPr/>
        </p:nvPicPr>
        <p:blipFill>
          <a:blip r:embed="rId3"/>
          <a:stretch>
            <a:fillRect/>
          </a:stretch>
        </p:blipFill>
        <p:spPr>
          <a:xfrm>
            <a:off x="378721" y="1693426"/>
            <a:ext cx="4618120" cy="2347163"/>
          </a:xfrm>
          <a:prstGeom prst="rect">
            <a:avLst/>
          </a:prstGeom>
        </p:spPr>
      </p:pic>
    </p:spTree>
    <p:extLst>
      <p:ext uri="{BB962C8B-B14F-4D97-AF65-F5344CB8AC3E}">
        <p14:creationId xmlns:p14="http://schemas.microsoft.com/office/powerpoint/2010/main" val="1900905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94D7A-C021-8DA6-B220-720BDF1DB33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E00CB1-3AEC-08F3-4EFA-1F1BCC7117B8}"/>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n-US" smtClean="0"/>
              <a:pPr>
                <a:spcAft>
                  <a:spcPts val="600"/>
                </a:spcAft>
              </a:pPr>
              <a:t>11</a:t>
            </a:fld>
            <a:endParaRPr lang="en-US"/>
          </a:p>
        </p:txBody>
      </p:sp>
      <p:sp>
        <p:nvSpPr>
          <p:cNvPr id="7" name="Content Placeholder 6">
            <a:extLst>
              <a:ext uri="{FF2B5EF4-FFF2-40B4-BE49-F238E27FC236}">
                <a16:creationId xmlns:a16="http://schemas.microsoft.com/office/drawing/2014/main" id="{2BDEE512-A339-C7CC-ED7E-5CA3B80A3735}"/>
              </a:ext>
            </a:extLst>
          </p:cNvPr>
          <p:cNvSpPr txBox="1">
            <a:spLocks/>
          </p:cNvSpPr>
          <p:nvPr/>
        </p:nvSpPr>
        <p:spPr>
          <a:xfrm>
            <a:off x="515938" y="246621"/>
            <a:ext cx="11421138" cy="920336"/>
          </a:xfrm>
          <a:prstGeom prst="rect">
            <a:avLst/>
          </a:prstGeom>
        </p:spPr>
        <p:txBody>
          <a:bodyPr vert="horz" lIns="0" tIns="0" rIns="0" bIns="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ts val="600"/>
              </a:spcAft>
              <a:buNone/>
            </a:pPr>
            <a:r>
              <a:rPr lang="en-US" sz="3200" b="1" kern="1200" cap="all" baseline="0" dirty="0">
                <a:latin typeface="+mj-lt"/>
                <a:ea typeface="+mj-ea"/>
                <a:cs typeface="+mj-cs"/>
              </a:rPr>
              <a:t>Indian Train Control System Industry</a:t>
            </a:r>
          </a:p>
        </p:txBody>
      </p:sp>
      <p:sp>
        <p:nvSpPr>
          <p:cNvPr id="8" name="TextBox 7">
            <a:extLst>
              <a:ext uri="{FF2B5EF4-FFF2-40B4-BE49-F238E27FC236}">
                <a16:creationId xmlns:a16="http://schemas.microsoft.com/office/drawing/2014/main" id="{D24FA03F-6884-41E2-F38C-0AC0243AFE0E}"/>
              </a:ext>
            </a:extLst>
          </p:cNvPr>
          <p:cNvSpPr txBox="1"/>
          <p:nvPr/>
        </p:nvSpPr>
        <p:spPr>
          <a:xfrm>
            <a:off x="5095702" y="1959066"/>
            <a:ext cx="6415224" cy="1815882"/>
          </a:xfrm>
          <a:prstGeom prst="rect">
            <a:avLst/>
          </a:prstGeom>
          <a:noFill/>
        </p:spPr>
        <p:txBody>
          <a:bodyPr wrap="square">
            <a:spAutoFit/>
          </a:bodyPr>
          <a:lstStyle/>
          <a:p>
            <a:r>
              <a:rPr lang="en-US" sz="1400" dirty="0"/>
              <a:t>The growth of the train control system industry in India is influenced by several key growth drivers that promote modernization, efficiency, and safety in the Indian Railways network. </a:t>
            </a:r>
          </a:p>
          <a:p>
            <a:endParaRPr lang="en-US" sz="1400" dirty="0"/>
          </a:p>
          <a:p>
            <a:r>
              <a:rPr lang="en-US" sz="1400" dirty="0"/>
              <a:t>Automatic Train Protection holds the biggest share of this market. And under this category Indian Railways “</a:t>
            </a:r>
            <a:r>
              <a:rPr lang="en-US" sz="1400" dirty="0" err="1"/>
              <a:t>Kavach</a:t>
            </a:r>
            <a:r>
              <a:rPr lang="en-US" sz="1400" dirty="0"/>
              <a:t>” project comes, which is basically indigenously built Train Collision Avoidance System.</a:t>
            </a:r>
          </a:p>
          <a:p>
            <a:endParaRPr lang="en-IN" sz="1400" dirty="0"/>
          </a:p>
        </p:txBody>
      </p:sp>
      <p:pic>
        <p:nvPicPr>
          <p:cNvPr id="11" name="Picture 10">
            <a:extLst>
              <a:ext uri="{FF2B5EF4-FFF2-40B4-BE49-F238E27FC236}">
                <a16:creationId xmlns:a16="http://schemas.microsoft.com/office/drawing/2014/main" id="{249DC43F-1BEC-80BE-BBD2-A9C413985439}"/>
              </a:ext>
            </a:extLst>
          </p:cNvPr>
          <p:cNvPicPr>
            <a:picLocks noChangeAspect="1"/>
          </p:cNvPicPr>
          <p:nvPr/>
        </p:nvPicPr>
        <p:blipFill>
          <a:blip r:embed="rId2"/>
          <a:stretch>
            <a:fillRect/>
          </a:stretch>
        </p:blipFill>
        <p:spPr>
          <a:xfrm>
            <a:off x="500444" y="1678184"/>
            <a:ext cx="4595258" cy="2377646"/>
          </a:xfrm>
          <a:prstGeom prst="rect">
            <a:avLst/>
          </a:prstGeom>
        </p:spPr>
      </p:pic>
      <p:sp>
        <p:nvSpPr>
          <p:cNvPr id="12" name="TextBox 11">
            <a:extLst>
              <a:ext uri="{FF2B5EF4-FFF2-40B4-BE49-F238E27FC236}">
                <a16:creationId xmlns:a16="http://schemas.microsoft.com/office/drawing/2014/main" id="{EBE0137C-9388-CAB7-2895-5E70D8447DC6}"/>
              </a:ext>
            </a:extLst>
          </p:cNvPr>
          <p:cNvSpPr txBox="1"/>
          <p:nvPr/>
        </p:nvSpPr>
        <p:spPr>
          <a:xfrm>
            <a:off x="515938" y="4140898"/>
            <a:ext cx="11142218" cy="2031325"/>
          </a:xfrm>
          <a:prstGeom prst="rect">
            <a:avLst/>
          </a:prstGeom>
          <a:noFill/>
        </p:spPr>
        <p:txBody>
          <a:bodyPr wrap="square">
            <a:spAutoFit/>
          </a:bodyPr>
          <a:lstStyle/>
          <a:p>
            <a:r>
              <a:rPr lang="en-US" sz="1400" dirty="0"/>
              <a:t>The Indian train control system industry plays a crucial role in ensuring the smooth and secure operation of trains across the Indian Railways network. For which, Indian Railways is developing and creating technology in areas such as </a:t>
            </a:r>
            <a:r>
              <a:rPr lang="en-US" sz="1400" dirty="0" err="1"/>
              <a:t>signalling</a:t>
            </a:r>
            <a:r>
              <a:rPr lang="en-US" sz="1400" dirty="0"/>
              <a:t> and telecommunication with 15,000 kms being converted into automatic </a:t>
            </a:r>
            <a:r>
              <a:rPr lang="en-US" sz="1400" dirty="0" err="1"/>
              <a:t>signalling</a:t>
            </a:r>
            <a:r>
              <a:rPr lang="en-US" sz="1400" dirty="0"/>
              <a:t> and 37,000 kms to be fitted with '</a:t>
            </a:r>
            <a:r>
              <a:rPr lang="en-US" sz="1400" dirty="0" err="1"/>
              <a:t>Kavach</a:t>
            </a:r>
            <a:r>
              <a:rPr lang="en-US" sz="1400" dirty="0"/>
              <a:t>’.</a:t>
            </a:r>
          </a:p>
          <a:p>
            <a:r>
              <a:rPr lang="en-US" sz="1400" dirty="0"/>
              <a:t>High speed rail corridors under development by Indian Railways is also boosting the requirement for more expenditure on safety and hence driving the growth of Automative Train Protection solutions</a:t>
            </a:r>
          </a:p>
          <a:p>
            <a:r>
              <a:rPr lang="en-US" sz="1400" dirty="0"/>
              <a:t>In terms of freight carriers, the Indian Railways envisages increasing the modal share of the railways in freight to 45% by CY30. To meet such growing demand efficiently, the train control system is expected to provide various services like smooth passenger and freight operation management, safety monitoring, and railway communication and network to meet the changing needs of passengers while reducing commuting time and enhancing travel experience. </a:t>
            </a:r>
            <a:endParaRPr lang="en-IN" sz="1400" dirty="0"/>
          </a:p>
        </p:txBody>
      </p:sp>
    </p:spTree>
    <p:extLst>
      <p:ext uri="{BB962C8B-B14F-4D97-AF65-F5344CB8AC3E}">
        <p14:creationId xmlns:p14="http://schemas.microsoft.com/office/powerpoint/2010/main" val="3043626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363696" y="6455739"/>
            <a:ext cx="294460" cy="187367"/>
          </a:xfrm>
        </p:spPr>
        <p:txBody>
          <a:bodyPr anchor="ctr">
            <a:normAutofit/>
          </a:bodyPr>
          <a:lstStyle/>
          <a:p>
            <a:pPr>
              <a:spcAft>
                <a:spcPts val="600"/>
              </a:spcAft>
            </a:pPr>
            <a:r>
              <a:rPr lang="en-US" dirty="0"/>
              <a:t>9</a:t>
            </a:r>
            <a:endParaRPr lang="en-US"/>
          </a:p>
        </p:txBody>
      </p:sp>
      <p:sp>
        <p:nvSpPr>
          <p:cNvPr id="7" name="Title 1"/>
          <p:cNvSpPr>
            <a:spLocks noGrp="1"/>
          </p:cNvSpPr>
          <p:nvPr>
            <p:ph type="title"/>
          </p:nvPr>
        </p:nvSpPr>
        <p:spPr>
          <a:xfrm>
            <a:off x="839788" y="457200"/>
            <a:ext cx="6001587" cy="751840"/>
          </a:xfrm>
        </p:spPr>
        <p:txBody>
          <a:bodyPr anchor="b">
            <a:normAutofit/>
          </a:bodyPr>
          <a:lstStyle/>
          <a:p>
            <a:r>
              <a:rPr lang="en-US" b="1" i="1" u="sng" dirty="0"/>
              <a:t>Benchmarking and my take </a:t>
            </a:r>
          </a:p>
        </p:txBody>
      </p:sp>
      <p:sp>
        <p:nvSpPr>
          <p:cNvPr id="12" name="Text Placeholder 3">
            <a:extLst>
              <a:ext uri="{FF2B5EF4-FFF2-40B4-BE49-F238E27FC236}">
                <a16:creationId xmlns:a16="http://schemas.microsoft.com/office/drawing/2014/main" id="{4255E567-5B42-C861-82B0-4C967B3A8C70}"/>
              </a:ext>
            </a:extLst>
          </p:cNvPr>
          <p:cNvSpPr>
            <a:spLocks noGrp="1"/>
          </p:cNvSpPr>
          <p:nvPr>
            <p:ph type="body" sz="half" idx="2"/>
          </p:nvPr>
        </p:nvSpPr>
        <p:spPr>
          <a:xfrm>
            <a:off x="839787" y="4123114"/>
            <a:ext cx="9941819" cy="1745671"/>
          </a:xfrm>
        </p:spPr>
        <p:txBody>
          <a:bodyPr>
            <a:normAutofit fontScale="92500" lnSpcReduction="20000"/>
          </a:bodyPr>
          <a:lstStyle/>
          <a:p>
            <a:pPr marL="285750" indent="-285750">
              <a:buFont typeface="Arial" panose="020B0604020202020204" pitchFamily="34" charset="0"/>
              <a:buChar char="•"/>
            </a:pPr>
            <a:r>
              <a:rPr lang="en-US" sz="1800" i="1" dirty="0"/>
              <a:t>Quadrant Future is coming with upper price band of Rs 290 per share and that means a PE of ~59 (at its FY24 EPS of 4.9), which seems expensive when compared with listed peers</a:t>
            </a:r>
          </a:p>
          <a:p>
            <a:pPr marL="285750" indent="-285750">
              <a:buFont typeface="Arial" panose="020B0604020202020204" pitchFamily="34" charset="0"/>
              <a:buChar char="•"/>
            </a:pPr>
            <a:r>
              <a:rPr lang="en-US" sz="1800" i="1" dirty="0"/>
              <a:t>Higher debt to equity ratio is a concern for this firm with currently small scale. Company is betting too much on revenue growth anticipated from </a:t>
            </a:r>
            <a:r>
              <a:rPr lang="en-US" sz="1800" i="1" dirty="0" err="1"/>
              <a:t>Kavach</a:t>
            </a:r>
            <a:r>
              <a:rPr lang="en-US" sz="1800" i="1" dirty="0"/>
              <a:t> project which could materialize well or could fail as well</a:t>
            </a:r>
          </a:p>
          <a:p>
            <a:pPr marL="285750" indent="-285750">
              <a:buFont typeface="Arial" panose="020B0604020202020204" pitchFamily="34" charset="0"/>
              <a:buChar char="•"/>
            </a:pPr>
            <a:r>
              <a:rPr lang="en-US" sz="1800" i="1" dirty="0"/>
              <a:t>My take is to avoid the IPO as the promoter are not leaving much for the investors for listing gains. However we could revisit this stock for long term investment after its yearly results to check what revenue finally the company generates from </a:t>
            </a:r>
            <a:r>
              <a:rPr lang="en-US" sz="1800" i="1" dirty="0" err="1"/>
              <a:t>Kavach</a:t>
            </a:r>
            <a:r>
              <a:rPr lang="en-US" sz="1800" i="1" dirty="0"/>
              <a:t> project and how the order book is built for coming years</a:t>
            </a:r>
          </a:p>
        </p:txBody>
      </p:sp>
      <p:graphicFrame>
        <p:nvGraphicFramePr>
          <p:cNvPr id="6" name="Table 5">
            <a:extLst>
              <a:ext uri="{FF2B5EF4-FFF2-40B4-BE49-F238E27FC236}">
                <a16:creationId xmlns:a16="http://schemas.microsoft.com/office/drawing/2014/main" id="{5156B19F-F493-DBB1-BBEB-D818DDD46EDA}"/>
              </a:ext>
            </a:extLst>
          </p:cNvPr>
          <p:cNvGraphicFramePr>
            <a:graphicFrameLocks noGrp="1"/>
          </p:cNvGraphicFramePr>
          <p:nvPr>
            <p:extLst>
              <p:ext uri="{D42A27DB-BD31-4B8C-83A1-F6EECF244321}">
                <p14:modId xmlns:p14="http://schemas.microsoft.com/office/powerpoint/2010/main" val="242828294"/>
              </p:ext>
            </p:extLst>
          </p:nvPr>
        </p:nvGraphicFramePr>
        <p:xfrm>
          <a:off x="1002492" y="1209039"/>
          <a:ext cx="8390890" cy="2523377"/>
        </p:xfrm>
        <a:graphic>
          <a:graphicData uri="http://schemas.openxmlformats.org/drawingml/2006/table">
            <a:tbl>
              <a:tblPr/>
              <a:tblGrid>
                <a:gridCol w="2570374">
                  <a:extLst>
                    <a:ext uri="{9D8B030D-6E8A-4147-A177-3AD203B41FA5}">
                      <a16:colId xmlns:a16="http://schemas.microsoft.com/office/drawing/2014/main" val="496659139"/>
                    </a:ext>
                  </a:extLst>
                </a:gridCol>
                <a:gridCol w="1455129">
                  <a:extLst>
                    <a:ext uri="{9D8B030D-6E8A-4147-A177-3AD203B41FA5}">
                      <a16:colId xmlns:a16="http://schemas.microsoft.com/office/drawing/2014/main" val="1482551775"/>
                    </a:ext>
                  </a:extLst>
                </a:gridCol>
                <a:gridCol w="1455129">
                  <a:extLst>
                    <a:ext uri="{9D8B030D-6E8A-4147-A177-3AD203B41FA5}">
                      <a16:colId xmlns:a16="http://schemas.microsoft.com/office/drawing/2014/main" val="4110769624"/>
                    </a:ext>
                  </a:extLst>
                </a:gridCol>
                <a:gridCol w="1455129">
                  <a:extLst>
                    <a:ext uri="{9D8B030D-6E8A-4147-A177-3AD203B41FA5}">
                      <a16:colId xmlns:a16="http://schemas.microsoft.com/office/drawing/2014/main" val="754011647"/>
                    </a:ext>
                  </a:extLst>
                </a:gridCol>
                <a:gridCol w="1455129">
                  <a:extLst>
                    <a:ext uri="{9D8B030D-6E8A-4147-A177-3AD203B41FA5}">
                      <a16:colId xmlns:a16="http://schemas.microsoft.com/office/drawing/2014/main" val="3865908581"/>
                    </a:ext>
                  </a:extLst>
                </a:gridCol>
              </a:tblGrid>
              <a:tr h="485264">
                <a:tc>
                  <a:txBody>
                    <a:bodyPr/>
                    <a:lstStyle/>
                    <a:p>
                      <a:pPr algn="l" fontAlgn="b"/>
                      <a:endParaRPr lang="en-IN" sz="14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r" fontAlgn="b"/>
                      <a:r>
                        <a:rPr lang="en-IN" sz="1400" b="1" i="0" u="none" strike="noStrike" dirty="0">
                          <a:solidFill>
                            <a:srgbClr val="000000"/>
                          </a:solidFill>
                          <a:effectLst/>
                          <a:latin typeface="Aptos Narrow" panose="020B0004020202020204" pitchFamily="34" charset="0"/>
                        </a:rPr>
                        <a:t>APAR Industries</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IN" sz="1400" b="1" i="0" u="none" strike="noStrike">
                          <a:solidFill>
                            <a:srgbClr val="000000"/>
                          </a:solidFill>
                          <a:effectLst/>
                          <a:latin typeface="Aptos Narrow" panose="020B0004020202020204" pitchFamily="34" charset="0"/>
                        </a:rPr>
                        <a:t>Polycab</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IN" sz="1400" b="1" i="0" u="none" strike="noStrike">
                          <a:solidFill>
                            <a:srgbClr val="000000"/>
                          </a:solidFill>
                          <a:effectLst/>
                          <a:latin typeface="Aptos Narrow" panose="020B0004020202020204" pitchFamily="34" charset="0"/>
                        </a:rPr>
                        <a:t>HBL Power</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IN" sz="1400" b="1" i="0" u="none" strike="noStrike">
                          <a:solidFill>
                            <a:srgbClr val="000000"/>
                          </a:solidFill>
                          <a:effectLst/>
                          <a:latin typeface="Aptos Narrow" panose="020B0004020202020204" pitchFamily="34" charset="0"/>
                        </a:rPr>
                        <a:t>Quadrant Future</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45895344"/>
                  </a:ext>
                </a:extLst>
              </a:tr>
              <a:tr h="291159">
                <a:tc>
                  <a:txBody>
                    <a:bodyPr/>
                    <a:lstStyle/>
                    <a:p>
                      <a:pPr algn="l" fontAlgn="b"/>
                      <a:r>
                        <a:rPr lang="en-IN" sz="1400" b="0" i="0" u="none" strike="noStrike" dirty="0">
                          <a:solidFill>
                            <a:srgbClr val="000000"/>
                          </a:solidFill>
                          <a:effectLst/>
                          <a:latin typeface="Aptos Narrow" panose="020B0004020202020204" pitchFamily="34" charset="0"/>
                        </a:rPr>
                        <a:t>Market Cap</a:t>
                      </a:r>
                    </a:p>
                  </a:txBody>
                  <a:tcPr marL="7620" marR="7620" marT="7620" marB="0" anchor="b">
                    <a:lnL>
                      <a:noFill/>
                    </a:lnL>
                    <a:lnR>
                      <a:noFill/>
                    </a:lnR>
                    <a:lnT>
                      <a:noFill/>
                    </a:lnT>
                    <a:lnB>
                      <a:noFill/>
                    </a:lnB>
                    <a:noFill/>
                  </a:tcPr>
                </a:tc>
                <a:tc>
                  <a:txBody>
                    <a:bodyPr/>
                    <a:lstStyle/>
                    <a:p>
                      <a:pPr algn="r" fontAlgn="b"/>
                      <a:r>
                        <a:rPr lang="en-IN" sz="1400" b="0" i="0" u="none" strike="noStrike">
                          <a:solidFill>
                            <a:srgbClr val="000000"/>
                          </a:solidFill>
                          <a:effectLst/>
                          <a:latin typeface="Aptos Narrow" panose="020B0004020202020204" pitchFamily="34" charset="0"/>
                        </a:rPr>
                        <a:t>₹ 43,987 Cr</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IN" sz="1400" b="0" i="0" u="none" strike="noStrike">
                          <a:solidFill>
                            <a:srgbClr val="000000"/>
                          </a:solidFill>
                          <a:effectLst/>
                          <a:latin typeface="Aptos Narrow" panose="020B0004020202020204" pitchFamily="34" charset="0"/>
                        </a:rPr>
                        <a:t>₹ 1,08,422 Cr.</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IN" sz="1400" b="0" i="0" u="none" strike="noStrike">
                          <a:solidFill>
                            <a:srgbClr val="000000"/>
                          </a:solidFill>
                          <a:effectLst/>
                          <a:latin typeface="Aptos Narrow" panose="020B0004020202020204" pitchFamily="34" charset="0"/>
                        </a:rPr>
                        <a:t>₹ 17,311 Cr.</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IN" sz="1400" b="0" i="0" u="none" strike="noStrike">
                          <a:solidFill>
                            <a:srgbClr val="000000"/>
                          </a:solidFill>
                          <a:effectLst/>
                          <a:latin typeface="Aptos Narrow" panose="020B0004020202020204" pitchFamily="34" charset="0"/>
                        </a:rPr>
                        <a:t>~₹1,160  cr</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627718822"/>
                  </a:ext>
                </a:extLst>
              </a:tr>
              <a:tr h="291159">
                <a:tc>
                  <a:txBody>
                    <a:bodyPr/>
                    <a:lstStyle/>
                    <a:p>
                      <a:pPr algn="l" fontAlgn="b"/>
                      <a:r>
                        <a:rPr lang="en-IN" sz="1400" b="0" i="0" u="none" strike="noStrike">
                          <a:solidFill>
                            <a:srgbClr val="000000"/>
                          </a:solidFill>
                          <a:effectLst/>
                          <a:latin typeface="Aptos Narrow" panose="020B0004020202020204" pitchFamily="34" charset="0"/>
                        </a:rPr>
                        <a:t>Revenue</a:t>
                      </a:r>
                    </a:p>
                  </a:txBody>
                  <a:tcPr marL="7620" marR="7620" marT="7620" marB="0" anchor="b">
                    <a:lnL>
                      <a:noFill/>
                    </a:lnL>
                    <a:lnR>
                      <a:noFill/>
                    </a:lnR>
                    <a:lnT>
                      <a:noFill/>
                    </a:lnT>
                    <a:lnB>
                      <a:noFill/>
                    </a:lnB>
                    <a:noFill/>
                  </a:tcPr>
                </a:tc>
                <a:tc>
                  <a:txBody>
                    <a:bodyPr/>
                    <a:lstStyle/>
                    <a:p>
                      <a:pPr algn="r" fontAlgn="b"/>
                      <a:r>
                        <a:rPr lang="en-IN" sz="1400" b="0" i="0" u="none" strike="noStrike" dirty="0">
                          <a:solidFill>
                            <a:srgbClr val="000000"/>
                          </a:solidFill>
                          <a:effectLst/>
                          <a:latin typeface="Aptos Narrow" panose="020B0004020202020204" pitchFamily="34" charset="0"/>
                        </a:rPr>
                        <a:t>₹ 17,119 Cr.</a:t>
                      </a:r>
                    </a:p>
                  </a:txBody>
                  <a:tcPr marL="7620" marR="7620" marT="7620" marB="0" anchor="b">
                    <a:lnL>
                      <a:noFill/>
                    </a:lnL>
                    <a:lnR>
                      <a:noFill/>
                    </a:lnR>
                    <a:lnT>
                      <a:noFill/>
                    </a:lnT>
                    <a:lnB>
                      <a:noFill/>
                    </a:lnB>
                    <a:noFill/>
                  </a:tcPr>
                </a:tc>
                <a:tc>
                  <a:txBody>
                    <a:bodyPr/>
                    <a:lstStyle/>
                    <a:p>
                      <a:pPr algn="r" fontAlgn="b"/>
                      <a:r>
                        <a:rPr lang="en-IN" sz="1400" b="0" i="0" u="none" strike="noStrike">
                          <a:solidFill>
                            <a:srgbClr val="000000"/>
                          </a:solidFill>
                          <a:effectLst/>
                          <a:latin typeface="Aptos Narrow" panose="020B0004020202020204" pitchFamily="34" charset="0"/>
                        </a:rPr>
                        <a:t>₹ 20,129 Cr.</a:t>
                      </a:r>
                    </a:p>
                  </a:txBody>
                  <a:tcPr marL="7620" marR="7620" marT="7620" marB="0" anchor="b">
                    <a:lnL>
                      <a:noFill/>
                    </a:lnL>
                    <a:lnR>
                      <a:noFill/>
                    </a:lnR>
                    <a:lnT>
                      <a:noFill/>
                    </a:lnT>
                    <a:lnB>
                      <a:noFill/>
                    </a:lnB>
                    <a:noFill/>
                  </a:tcPr>
                </a:tc>
                <a:tc>
                  <a:txBody>
                    <a:bodyPr/>
                    <a:lstStyle/>
                    <a:p>
                      <a:pPr algn="r" fontAlgn="b"/>
                      <a:r>
                        <a:rPr lang="en-IN" sz="1400" b="0" i="0" u="none" strike="noStrike">
                          <a:solidFill>
                            <a:srgbClr val="000000"/>
                          </a:solidFill>
                          <a:effectLst/>
                          <a:latin typeface="Aptos Narrow" panose="020B0004020202020204" pitchFamily="34" charset="0"/>
                        </a:rPr>
                        <a:t>₹ 2,250 Cr.</a:t>
                      </a:r>
                    </a:p>
                  </a:txBody>
                  <a:tcPr marL="7620" marR="7620" marT="7620" marB="0" anchor="b">
                    <a:lnL>
                      <a:noFill/>
                    </a:lnL>
                    <a:lnR>
                      <a:noFill/>
                    </a:lnR>
                    <a:lnT>
                      <a:noFill/>
                    </a:lnT>
                    <a:lnB>
                      <a:noFill/>
                    </a:lnB>
                    <a:noFill/>
                  </a:tcPr>
                </a:tc>
                <a:tc>
                  <a:txBody>
                    <a:bodyPr/>
                    <a:lstStyle/>
                    <a:p>
                      <a:pPr algn="r" fontAlgn="b"/>
                      <a:r>
                        <a:rPr lang="en-IN" sz="1400" b="0" i="0" u="none" strike="noStrike">
                          <a:solidFill>
                            <a:srgbClr val="000000"/>
                          </a:solidFill>
                          <a:effectLst/>
                          <a:latin typeface="Aptos Narrow" panose="020B0004020202020204" pitchFamily="34" charset="0"/>
                        </a:rPr>
                        <a:t>₹ 151 Cr.</a:t>
                      </a:r>
                    </a:p>
                  </a:txBody>
                  <a:tcPr marL="7620" marR="7620" marT="7620" marB="0" anchor="b">
                    <a:lnL>
                      <a:noFill/>
                    </a:lnL>
                    <a:lnR>
                      <a:noFill/>
                    </a:lnR>
                    <a:lnT>
                      <a:noFill/>
                    </a:lnT>
                    <a:lnB>
                      <a:noFill/>
                    </a:lnB>
                    <a:noFill/>
                  </a:tcPr>
                </a:tc>
                <a:extLst>
                  <a:ext uri="{0D108BD9-81ED-4DB2-BD59-A6C34878D82A}">
                    <a16:rowId xmlns:a16="http://schemas.microsoft.com/office/drawing/2014/main" val="2109686935"/>
                  </a:ext>
                </a:extLst>
              </a:tr>
              <a:tr h="291159">
                <a:tc>
                  <a:txBody>
                    <a:bodyPr/>
                    <a:lstStyle/>
                    <a:p>
                      <a:pPr algn="l" fontAlgn="b"/>
                      <a:r>
                        <a:rPr lang="en-IN" sz="1400" b="0" i="0" u="none" strike="noStrike" dirty="0">
                          <a:solidFill>
                            <a:srgbClr val="000000"/>
                          </a:solidFill>
                          <a:effectLst/>
                          <a:latin typeface="Aptos Narrow" panose="020B0004020202020204" pitchFamily="34" charset="0"/>
                        </a:rPr>
                        <a:t>EBITDA margin</a:t>
                      </a:r>
                    </a:p>
                  </a:txBody>
                  <a:tcPr marL="7620" marR="7620" marT="7620" marB="0" anchor="b">
                    <a:lnL>
                      <a:noFill/>
                    </a:lnL>
                    <a:lnR>
                      <a:noFill/>
                    </a:lnR>
                    <a:lnT>
                      <a:noFill/>
                    </a:lnT>
                    <a:lnB>
                      <a:noFill/>
                    </a:lnB>
                    <a:noFill/>
                  </a:tcPr>
                </a:tc>
                <a:tc>
                  <a:txBody>
                    <a:bodyPr/>
                    <a:lstStyle/>
                    <a:p>
                      <a:pPr algn="r" fontAlgn="b"/>
                      <a:r>
                        <a:rPr lang="en-IN" sz="1400" b="0" i="0" u="none" strike="noStrike">
                          <a:solidFill>
                            <a:srgbClr val="000000"/>
                          </a:solidFill>
                          <a:effectLst/>
                          <a:latin typeface="Aptos Narrow" panose="020B0004020202020204" pitchFamily="34" charset="0"/>
                        </a:rPr>
                        <a:t>10.00%</a:t>
                      </a:r>
                    </a:p>
                  </a:txBody>
                  <a:tcPr marL="7620" marR="7620" marT="7620" marB="0" anchor="b">
                    <a:lnL>
                      <a:noFill/>
                    </a:lnL>
                    <a:lnR>
                      <a:noFill/>
                    </a:lnR>
                    <a:lnT>
                      <a:noFill/>
                    </a:lnT>
                    <a:lnB>
                      <a:noFill/>
                    </a:lnB>
                    <a:noFill/>
                  </a:tcPr>
                </a:tc>
                <a:tc>
                  <a:txBody>
                    <a:bodyPr/>
                    <a:lstStyle/>
                    <a:p>
                      <a:pPr algn="r" fontAlgn="b"/>
                      <a:r>
                        <a:rPr lang="en-IN" sz="1400" b="0" i="0" u="none" strike="noStrike" dirty="0">
                          <a:solidFill>
                            <a:srgbClr val="000000"/>
                          </a:solidFill>
                          <a:effectLst/>
                          <a:latin typeface="Aptos Narrow" panose="020B0004020202020204" pitchFamily="34" charset="0"/>
                        </a:rPr>
                        <a:t>15.00%</a:t>
                      </a:r>
                    </a:p>
                  </a:txBody>
                  <a:tcPr marL="7620" marR="7620" marT="7620" marB="0" anchor="b">
                    <a:lnL>
                      <a:noFill/>
                    </a:lnL>
                    <a:lnR>
                      <a:noFill/>
                    </a:lnR>
                    <a:lnT>
                      <a:noFill/>
                    </a:lnT>
                    <a:lnB>
                      <a:noFill/>
                    </a:lnB>
                    <a:noFill/>
                  </a:tcPr>
                </a:tc>
                <a:tc>
                  <a:txBody>
                    <a:bodyPr/>
                    <a:lstStyle/>
                    <a:p>
                      <a:pPr algn="r" fontAlgn="b"/>
                      <a:r>
                        <a:rPr lang="en-IN" sz="1400" b="0" i="0" u="none" strike="noStrike">
                          <a:solidFill>
                            <a:srgbClr val="000000"/>
                          </a:solidFill>
                          <a:effectLst/>
                          <a:latin typeface="Aptos Narrow" panose="020B0004020202020204" pitchFamily="34" charset="0"/>
                        </a:rPr>
                        <a:t>19.76%</a:t>
                      </a:r>
                    </a:p>
                  </a:txBody>
                  <a:tcPr marL="7620" marR="7620" marT="7620" marB="0" anchor="b">
                    <a:lnL>
                      <a:noFill/>
                    </a:lnL>
                    <a:lnR>
                      <a:noFill/>
                    </a:lnR>
                    <a:lnT>
                      <a:noFill/>
                    </a:lnT>
                    <a:lnB>
                      <a:noFill/>
                    </a:lnB>
                    <a:noFill/>
                  </a:tcPr>
                </a:tc>
                <a:tc>
                  <a:txBody>
                    <a:bodyPr/>
                    <a:lstStyle/>
                    <a:p>
                      <a:pPr algn="r" fontAlgn="b"/>
                      <a:r>
                        <a:rPr lang="en-IN" sz="1400" b="0" i="0" u="none" strike="noStrike">
                          <a:solidFill>
                            <a:srgbClr val="000000"/>
                          </a:solidFill>
                          <a:effectLst/>
                          <a:latin typeface="Aptos Narrow" panose="020B0004020202020204" pitchFamily="34" charset="0"/>
                        </a:rPr>
                        <a:t>24.20%</a:t>
                      </a:r>
                    </a:p>
                  </a:txBody>
                  <a:tcPr marL="7620" marR="7620" marT="7620" marB="0" anchor="b">
                    <a:lnL>
                      <a:noFill/>
                    </a:lnL>
                    <a:lnR>
                      <a:noFill/>
                    </a:lnR>
                    <a:lnT>
                      <a:noFill/>
                    </a:lnT>
                    <a:lnB>
                      <a:noFill/>
                    </a:lnB>
                    <a:noFill/>
                  </a:tcPr>
                </a:tc>
                <a:extLst>
                  <a:ext uri="{0D108BD9-81ED-4DB2-BD59-A6C34878D82A}">
                    <a16:rowId xmlns:a16="http://schemas.microsoft.com/office/drawing/2014/main" val="3245510866"/>
                  </a:ext>
                </a:extLst>
              </a:tr>
              <a:tr h="291159">
                <a:tc>
                  <a:txBody>
                    <a:bodyPr/>
                    <a:lstStyle/>
                    <a:p>
                      <a:pPr algn="l" fontAlgn="b"/>
                      <a:r>
                        <a:rPr lang="en-IN" sz="1400" b="0" i="0" u="none" strike="noStrike">
                          <a:solidFill>
                            <a:srgbClr val="000000"/>
                          </a:solidFill>
                          <a:effectLst/>
                          <a:latin typeface="Aptos Narrow" panose="020B0004020202020204" pitchFamily="34" charset="0"/>
                        </a:rPr>
                        <a:t>PAT Margin</a:t>
                      </a:r>
                    </a:p>
                  </a:txBody>
                  <a:tcPr marL="7620" marR="7620" marT="7620" marB="0" anchor="b">
                    <a:lnL>
                      <a:noFill/>
                    </a:lnL>
                    <a:lnR>
                      <a:noFill/>
                    </a:lnR>
                    <a:lnT>
                      <a:noFill/>
                    </a:lnT>
                    <a:lnB>
                      <a:noFill/>
                    </a:lnB>
                    <a:noFill/>
                  </a:tcPr>
                </a:tc>
                <a:tc>
                  <a:txBody>
                    <a:bodyPr/>
                    <a:lstStyle/>
                    <a:p>
                      <a:pPr algn="r" fontAlgn="b"/>
                      <a:r>
                        <a:rPr lang="en-IN" sz="1400" b="0" i="0" u="none" strike="noStrike">
                          <a:solidFill>
                            <a:srgbClr val="000000"/>
                          </a:solidFill>
                          <a:effectLst/>
                          <a:latin typeface="Aptos Narrow" panose="020B0004020202020204" pitchFamily="34" charset="0"/>
                        </a:rPr>
                        <a:t>4.99%</a:t>
                      </a:r>
                    </a:p>
                  </a:txBody>
                  <a:tcPr marL="7620" marR="7620" marT="7620" marB="0" anchor="b">
                    <a:lnL>
                      <a:noFill/>
                    </a:lnL>
                    <a:lnR>
                      <a:noFill/>
                    </a:lnR>
                    <a:lnT>
                      <a:noFill/>
                    </a:lnT>
                    <a:lnB>
                      <a:noFill/>
                    </a:lnB>
                    <a:noFill/>
                  </a:tcPr>
                </a:tc>
                <a:tc>
                  <a:txBody>
                    <a:bodyPr/>
                    <a:lstStyle/>
                    <a:p>
                      <a:pPr algn="r" fontAlgn="b"/>
                      <a:r>
                        <a:rPr lang="en-IN" sz="1400" b="0" i="0" u="none" strike="noStrike">
                          <a:solidFill>
                            <a:srgbClr val="000000"/>
                          </a:solidFill>
                          <a:effectLst/>
                          <a:latin typeface="Aptos Narrow" panose="020B0004020202020204" pitchFamily="34" charset="0"/>
                        </a:rPr>
                        <a:t>9.94%</a:t>
                      </a:r>
                    </a:p>
                  </a:txBody>
                  <a:tcPr marL="7620" marR="7620" marT="7620" marB="0" anchor="b">
                    <a:lnL>
                      <a:noFill/>
                    </a:lnL>
                    <a:lnR>
                      <a:noFill/>
                    </a:lnR>
                    <a:lnT>
                      <a:noFill/>
                    </a:lnT>
                    <a:lnB>
                      <a:noFill/>
                    </a:lnB>
                    <a:noFill/>
                  </a:tcPr>
                </a:tc>
                <a:tc>
                  <a:txBody>
                    <a:bodyPr/>
                    <a:lstStyle/>
                    <a:p>
                      <a:pPr algn="r" fontAlgn="b"/>
                      <a:r>
                        <a:rPr lang="en-IN" sz="1400" b="0" i="0" u="none" strike="noStrike">
                          <a:solidFill>
                            <a:srgbClr val="000000"/>
                          </a:solidFill>
                          <a:effectLst/>
                          <a:latin typeface="Aptos Narrow" panose="020B0004020202020204" pitchFamily="34" charset="0"/>
                        </a:rPr>
                        <a:t>12.50%</a:t>
                      </a:r>
                    </a:p>
                  </a:txBody>
                  <a:tcPr marL="7620" marR="7620" marT="7620" marB="0" anchor="b">
                    <a:lnL>
                      <a:noFill/>
                    </a:lnL>
                    <a:lnR>
                      <a:noFill/>
                    </a:lnR>
                    <a:lnT>
                      <a:noFill/>
                    </a:lnT>
                    <a:lnB>
                      <a:noFill/>
                    </a:lnB>
                    <a:noFill/>
                  </a:tcPr>
                </a:tc>
                <a:tc>
                  <a:txBody>
                    <a:bodyPr/>
                    <a:lstStyle/>
                    <a:p>
                      <a:pPr algn="r" fontAlgn="b"/>
                      <a:r>
                        <a:rPr lang="en-IN" sz="1400" b="0" i="0" u="none" strike="noStrike">
                          <a:solidFill>
                            <a:srgbClr val="000000"/>
                          </a:solidFill>
                          <a:effectLst/>
                          <a:latin typeface="Aptos Narrow" panose="020B0004020202020204" pitchFamily="34" charset="0"/>
                        </a:rPr>
                        <a:t>9.70%</a:t>
                      </a:r>
                    </a:p>
                  </a:txBody>
                  <a:tcPr marL="7620" marR="7620" marT="7620" marB="0" anchor="b">
                    <a:lnL>
                      <a:noFill/>
                    </a:lnL>
                    <a:lnR>
                      <a:noFill/>
                    </a:lnR>
                    <a:lnT>
                      <a:noFill/>
                    </a:lnT>
                    <a:lnB>
                      <a:noFill/>
                    </a:lnB>
                    <a:noFill/>
                  </a:tcPr>
                </a:tc>
                <a:extLst>
                  <a:ext uri="{0D108BD9-81ED-4DB2-BD59-A6C34878D82A}">
                    <a16:rowId xmlns:a16="http://schemas.microsoft.com/office/drawing/2014/main" val="1813857160"/>
                  </a:ext>
                </a:extLst>
              </a:tr>
              <a:tr h="291159">
                <a:tc>
                  <a:txBody>
                    <a:bodyPr/>
                    <a:lstStyle/>
                    <a:p>
                      <a:pPr algn="l" fontAlgn="b"/>
                      <a:r>
                        <a:rPr lang="en-IN" sz="1400" b="0" i="0" u="none" strike="noStrike">
                          <a:solidFill>
                            <a:srgbClr val="000000"/>
                          </a:solidFill>
                          <a:effectLst/>
                          <a:latin typeface="Aptos Narrow" panose="020B0004020202020204" pitchFamily="34" charset="0"/>
                        </a:rPr>
                        <a:t>RoCE%</a:t>
                      </a:r>
                    </a:p>
                  </a:txBody>
                  <a:tcPr marL="7620" marR="7620" marT="7620" marB="0" anchor="b">
                    <a:lnL>
                      <a:noFill/>
                    </a:lnL>
                    <a:lnR>
                      <a:noFill/>
                    </a:lnR>
                    <a:lnT>
                      <a:noFill/>
                    </a:lnT>
                    <a:lnB>
                      <a:noFill/>
                    </a:lnB>
                    <a:noFill/>
                  </a:tcPr>
                </a:tc>
                <a:tc>
                  <a:txBody>
                    <a:bodyPr/>
                    <a:lstStyle/>
                    <a:p>
                      <a:pPr algn="r" fontAlgn="b"/>
                      <a:r>
                        <a:rPr lang="en-IN" sz="1400" b="0" i="0" u="none" strike="noStrike" dirty="0">
                          <a:solidFill>
                            <a:srgbClr val="000000"/>
                          </a:solidFill>
                          <a:effectLst/>
                          <a:latin typeface="Aptos Narrow" panose="020B0004020202020204" pitchFamily="34" charset="0"/>
                        </a:rPr>
                        <a:t>34.87%</a:t>
                      </a:r>
                    </a:p>
                  </a:txBody>
                  <a:tcPr marL="7620" marR="7620" marT="7620" marB="0" anchor="b">
                    <a:lnL>
                      <a:noFill/>
                    </a:lnL>
                    <a:lnR>
                      <a:noFill/>
                    </a:lnR>
                    <a:lnT>
                      <a:noFill/>
                    </a:lnT>
                    <a:lnB>
                      <a:noFill/>
                    </a:lnB>
                    <a:noFill/>
                  </a:tcPr>
                </a:tc>
                <a:tc>
                  <a:txBody>
                    <a:bodyPr/>
                    <a:lstStyle/>
                    <a:p>
                      <a:pPr algn="r" fontAlgn="b"/>
                      <a:r>
                        <a:rPr lang="en-IN" sz="1400" b="0" i="0" u="none" strike="noStrike">
                          <a:solidFill>
                            <a:srgbClr val="000000"/>
                          </a:solidFill>
                          <a:effectLst/>
                          <a:latin typeface="Aptos Narrow" panose="020B0004020202020204" pitchFamily="34" charset="0"/>
                        </a:rPr>
                        <a:t>30.04%</a:t>
                      </a:r>
                    </a:p>
                  </a:txBody>
                  <a:tcPr marL="7620" marR="7620" marT="7620" marB="0" anchor="b">
                    <a:lnL>
                      <a:noFill/>
                    </a:lnL>
                    <a:lnR>
                      <a:noFill/>
                    </a:lnR>
                    <a:lnT>
                      <a:noFill/>
                    </a:lnT>
                    <a:lnB>
                      <a:noFill/>
                    </a:lnB>
                    <a:noFill/>
                  </a:tcPr>
                </a:tc>
                <a:tc>
                  <a:txBody>
                    <a:bodyPr/>
                    <a:lstStyle/>
                    <a:p>
                      <a:pPr algn="r" fontAlgn="b"/>
                      <a:r>
                        <a:rPr lang="en-IN" sz="1400" b="0" i="0" u="none" strike="noStrike" dirty="0">
                          <a:solidFill>
                            <a:srgbClr val="000000"/>
                          </a:solidFill>
                          <a:effectLst/>
                          <a:latin typeface="Aptos Narrow" panose="020B0004020202020204" pitchFamily="34" charset="0"/>
                        </a:rPr>
                        <a:t>31.75%</a:t>
                      </a:r>
                    </a:p>
                  </a:txBody>
                  <a:tcPr marL="7620" marR="7620" marT="7620" marB="0" anchor="b">
                    <a:lnL>
                      <a:noFill/>
                    </a:lnL>
                    <a:lnR>
                      <a:noFill/>
                    </a:lnR>
                    <a:lnT>
                      <a:noFill/>
                    </a:lnT>
                    <a:lnB>
                      <a:noFill/>
                    </a:lnB>
                    <a:noFill/>
                  </a:tcPr>
                </a:tc>
                <a:tc>
                  <a:txBody>
                    <a:bodyPr/>
                    <a:lstStyle/>
                    <a:p>
                      <a:pPr algn="r" fontAlgn="b"/>
                      <a:r>
                        <a:rPr lang="en-IN" sz="1400" b="0" i="0" u="none" strike="noStrike" dirty="0">
                          <a:solidFill>
                            <a:srgbClr val="000000"/>
                          </a:solidFill>
                          <a:effectLst/>
                          <a:latin typeface="Aptos Narrow" panose="020B0004020202020204" pitchFamily="34" charset="0"/>
                        </a:rPr>
                        <a:t>26.10%</a:t>
                      </a:r>
                    </a:p>
                  </a:txBody>
                  <a:tcPr marL="7620" marR="7620" marT="7620" marB="0" anchor="b">
                    <a:lnL>
                      <a:noFill/>
                    </a:lnL>
                    <a:lnR>
                      <a:noFill/>
                    </a:lnR>
                    <a:lnT>
                      <a:noFill/>
                    </a:lnT>
                    <a:lnB>
                      <a:noFill/>
                    </a:lnB>
                    <a:noFill/>
                  </a:tcPr>
                </a:tc>
                <a:extLst>
                  <a:ext uri="{0D108BD9-81ED-4DB2-BD59-A6C34878D82A}">
                    <a16:rowId xmlns:a16="http://schemas.microsoft.com/office/drawing/2014/main" val="2680703701"/>
                  </a:ext>
                </a:extLst>
              </a:tr>
              <a:tr h="291159">
                <a:tc>
                  <a:txBody>
                    <a:bodyPr/>
                    <a:lstStyle/>
                    <a:p>
                      <a:pPr algn="l" fontAlgn="b"/>
                      <a:r>
                        <a:rPr lang="en-IN" sz="1400" b="0" i="0" u="none" strike="noStrike">
                          <a:solidFill>
                            <a:srgbClr val="000000"/>
                          </a:solidFill>
                          <a:effectLst/>
                          <a:latin typeface="Aptos Narrow" panose="020B0004020202020204" pitchFamily="34" charset="0"/>
                        </a:rPr>
                        <a:t>Debt to Equity</a:t>
                      </a:r>
                    </a:p>
                  </a:txBody>
                  <a:tcPr marL="7620" marR="7620" marT="7620" marB="0" anchor="b">
                    <a:lnL>
                      <a:noFill/>
                    </a:lnL>
                    <a:lnR>
                      <a:noFill/>
                    </a:lnR>
                    <a:lnT>
                      <a:noFill/>
                    </a:lnT>
                    <a:lnB>
                      <a:noFill/>
                    </a:lnB>
                    <a:noFill/>
                  </a:tcPr>
                </a:tc>
                <a:tc>
                  <a:txBody>
                    <a:bodyPr/>
                    <a:lstStyle/>
                    <a:p>
                      <a:pPr algn="r" fontAlgn="b"/>
                      <a:r>
                        <a:rPr lang="en-IN" sz="1400" b="0" i="0" u="none" strike="noStrike">
                          <a:solidFill>
                            <a:srgbClr val="000000"/>
                          </a:solidFill>
                          <a:effectLst/>
                          <a:latin typeface="Aptos Narrow" panose="020B0004020202020204" pitchFamily="34" charset="0"/>
                        </a:rPr>
                        <a:t>                       0.13 </a:t>
                      </a:r>
                    </a:p>
                  </a:txBody>
                  <a:tcPr marL="7620" marR="7620" marT="7620" marB="0" anchor="b">
                    <a:lnL>
                      <a:noFill/>
                    </a:lnL>
                    <a:lnR>
                      <a:noFill/>
                    </a:lnR>
                    <a:lnT>
                      <a:noFill/>
                    </a:lnT>
                    <a:lnB>
                      <a:noFill/>
                    </a:lnB>
                    <a:noFill/>
                  </a:tcPr>
                </a:tc>
                <a:tc>
                  <a:txBody>
                    <a:bodyPr/>
                    <a:lstStyle/>
                    <a:p>
                      <a:pPr algn="r" fontAlgn="b"/>
                      <a:r>
                        <a:rPr lang="en-IN" sz="1400" b="0" i="0" u="none" strike="noStrike" dirty="0">
                          <a:solidFill>
                            <a:srgbClr val="000000"/>
                          </a:solidFill>
                          <a:effectLst/>
                          <a:latin typeface="Aptos Narrow" panose="020B0004020202020204" pitchFamily="34" charset="0"/>
                        </a:rPr>
                        <a:t>                      0.02 </a:t>
                      </a:r>
                    </a:p>
                  </a:txBody>
                  <a:tcPr marL="7620" marR="7620" marT="7620" marB="0" anchor="b">
                    <a:lnL>
                      <a:noFill/>
                    </a:lnL>
                    <a:lnR>
                      <a:noFill/>
                    </a:lnR>
                    <a:lnT>
                      <a:noFill/>
                    </a:lnT>
                    <a:lnB>
                      <a:noFill/>
                    </a:lnB>
                    <a:noFill/>
                  </a:tcPr>
                </a:tc>
                <a:tc>
                  <a:txBody>
                    <a:bodyPr/>
                    <a:lstStyle/>
                    <a:p>
                      <a:pPr algn="r" fontAlgn="b"/>
                      <a:r>
                        <a:rPr lang="en-IN" sz="1400" b="0" i="0" u="none" strike="noStrike" dirty="0">
                          <a:solidFill>
                            <a:srgbClr val="000000"/>
                          </a:solidFill>
                          <a:effectLst/>
                          <a:latin typeface="Aptos Narrow" panose="020B0004020202020204" pitchFamily="34" charset="0"/>
                        </a:rPr>
                        <a:t>                    0.76 </a:t>
                      </a:r>
                    </a:p>
                  </a:txBody>
                  <a:tcPr marL="7620" marR="7620" marT="7620" marB="0" anchor="b">
                    <a:lnL>
                      <a:noFill/>
                    </a:lnL>
                    <a:lnR>
                      <a:noFill/>
                    </a:lnR>
                    <a:lnT>
                      <a:noFill/>
                    </a:lnT>
                    <a:lnB>
                      <a:noFill/>
                    </a:lnB>
                    <a:noFill/>
                  </a:tcPr>
                </a:tc>
                <a:tc>
                  <a:txBody>
                    <a:bodyPr/>
                    <a:lstStyle/>
                    <a:p>
                      <a:pPr algn="r" fontAlgn="b"/>
                      <a:r>
                        <a:rPr lang="en-IN" sz="1400" b="0" i="0" u="none" strike="noStrike" dirty="0">
                          <a:solidFill>
                            <a:srgbClr val="000000"/>
                          </a:solidFill>
                          <a:effectLst/>
                          <a:latin typeface="Aptos Narrow" panose="020B0004020202020204" pitchFamily="34" charset="0"/>
                        </a:rPr>
                        <a:t>                             3.10 </a:t>
                      </a:r>
                    </a:p>
                  </a:txBody>
                  <a:tcPr marL="7620" marR="7620" marT="7620" marB="0" anchor="b">
                    <a:lnL>
                      <a:noFill/>
                    </a:lnL>
                    <a:lnR>
                      <a:noFill/>
                    </a:lnR>
                    <a:lnT>
                      <a:noFill/>
                    </a:lnT>
                    <a:lnB>
                      <a:noFill/>
                    </a:lnB>
                    <a:noFill/>
                  </a:tcPr>
                </a:tc>
                <a:extLst>
                  <a:ext uri="{0D108BD9-81ED-4DB2-BD59-A6C34878D82A}">
                    <a16:rowId xmlns:a16="http://schemas.microsoft.com/office/drawing/2014/main" val="562886954"/>
                  </a:ext>
                </a:extLst>
              </a:tr>
              <a:tr h="291159">
                <a:tc>
                  <a:txBody>
                    <a:bodyPr/>
                    <a:lstStyle/>
                    <a:p>
                      <a:pPr algn="l" fontAlgn="b"/>
                      <a:r>
                        <a:rPr lang="en-IN" sz="1400" b="0" i="0" u="none" strike="noStrike">
                          <a:solidFill>
                            <a:srgbClr val="000000"/>
                          </a:solidFill>
                          <a:effectLst/>
                          <a:latin typeface="Aptos Narrow" panose="020B0004020202020204" pitchFamily="34" charset="0"/>
                        </a:rPr>
                        <a:t>P/E ratio</a:t>
                      </a:r>
                    </a:p>
                  </a:txBody>
                  <a:tcPr marL="7620" marR="7620" marT="7620" marB="0" anchor="b">
                    <a:lnL>
                      <a:noFill/>
                    </a:lnL>
                    <a:lnR>
                      <a:noFill/>
                    </a:lnR>
                    <a:lnT>
                      <a:noFill/>
                    </a:lnT>
                    <a:lnB>
                      <a:noFill/>
                    </a:lnB>
                    <a:noFill/>
                  </a:tcPr>
                </a:tc>
                <a:tc>
                  <a:txBody>
                    <a:bodyPr/>
                    <a:lstStyle/>
                    <a:p>
                      <a:pPr algn="r" fontAlgn="b"/>
                      <a:r>
                        <a:rPr lang="en-IN" sz="1400" b="0" i="0" u="none" strike="noStrike">
                          <a:solidFill>
                            <a:srgbClr val="000000"/>
                          </a:solidFill>
                          <a:effectLst/>
                          <a:latin typeface="Aptos Narrow" panose="020B0004020202020204" pitchFamily="34" charset="0"/>
                        </a:rPr>
                        <a:t>51.8</a:t>
                      </a:r>
                    </a:p>
                  </a:txBody>
                  <a:tcPr marL="7620" marR="7620" marT="7620" marB="0" anchor="b">
                    <a:lnL>
                      <a:noFill/>
                    </a:lnL>
                    <a:lnR>
                      <a:noFill/>
                    </a:lnR>
                    <a:lnT>
                      <a:noFill/>
                    </a:lnT>
                    <a:lnB>
                      <a:noFill/>
                    </a:lnB>
                    <a:noFill/>
                  </a:tcPr>
                </a:tc>
                <a:tc>
                  <a:txBody>
                    <a:bodyPr/>
                    <a:lstStyle/>
                    <a:p>
                      <a:pPr algn="r" fontAlgn="b"/>
                      <a:r>
                        <a:rPr lang="en-IN" sz="1400" b="0" i="0" u="none" strike="noStrike">
                          <a:solidFill>
                            <a:srgbClr val="000000"/>
                          </a:solidFill>
                          <a:effectLst/>
                          <a:latin typeface="Aptos Narrow" panose="020B0004020202020204" pitchFamily="34" charset="0"/>
                        </a:rPr>
                        <a:t>60.4</a:t>
                      </a:r>
                    </a:p>
                  </a:txBody>
                  <a:tcPr marL="7620" marR="7620" marT="7620" marB="0" anchor="b">
                    <a:lnL>
                      <a:noFill/>
                    </a:lnL>
                    <a:lnR>
                      <a:noFill/>
                    </a:lnR>
                    <a:lnT>
                      <a:noFill/>
                    </a:lnT>
                    <a:lnB>
                      <a:noFill/>
                    </a:lnB>
                    <a:noFill/>
                  </a:tcPr>
                </a:tc>
                <a:tc>
                  <a:txBody>
                    <a:bodyPr/>
                    <a:lstStyle/>
                    <a:p>
                      <a:pPr algn="r" fontAlgn="b"/>
                      <a:r>
                        <a:rPr lang="en-IN" sz="1400" b="0" i="0" u="none" strike="noStrike">
                          <a:solidFill>
                            <a:srgbClr val="000000"/>
                          </a:solidFill>
                          <a:effectLst/>
                          <a:latin typeface="Aptos Narrow" panose="020B0004020202020204" pitchFamily="34" charset="0"/>
                        </a:rPr>
                        <a:t>50</a:t>
                      </a:r>
                    </a:p>
                  </a:txBody>
                  <a:tcPr marL="7620" marR="7620" marT="7620" marB="0" anchor="b">
                    <a:lnL>
                      <a:noFill/>
                    </a:lnL>
                    <a:lnR>
                      <a:noFill/>
                    </a:lnR>
                    <a:lnT>
                      <a:noFill/>
                    </a:lnT>
                    <a:lnB>
                      <a:noFill/>
                    </a:lnB>
                    <a:noFill/>
                  </a:tcPr>
                </a:tc>
                <a:tc>
                  <a:txBody>
                    <a:bodyPr/>
                    <a:lstStyle/>
                    <a:p>
                      <a:pPr algn="r" fontAlgn="b"/>
                      <a:r>
                        <a:rPr lang="en-IN" sz="1400" b="0" i="0" u="none" strike="noStrike" dirty="0">
                          <a:solidFill>
                            <a:srgbClr val="000000"/>
                          </a:solidFill>
                          <a:effectLst/>
                          <a:latin typeface="Aptos Narrow" panose="020B0004020202020204" pitchFamily="34" charset="0"/>
                        </a:rPr>
                        <a:t>59</a:t>
                      </a:r>
                    </a:p>
                  </a:txBody>
                  <a:tcPr marL="7620" marR="7620" marT="7620" marB="0" anchor="b">
                    <a:lnL>
                      <a:noFill/>
                    </a:lnL>
                    <a:lnR>
                      <a:noFill/>
                    </a:lnR>
                    <a:lnT>
                      <a:noFill/>
                    </a:lnT>
                    <a:lnB>
                      <a:noFill/>
                    </a:lnB>
                    <a:noFill/>
                  </a:tcPr>
                </a:tc>
                <a:extLst>
                  <a:ext uri="{0D108BD9-81ED-4DB2-BD59-A6C34878D82A}">
                    <a16:rowId xmlns:a16="http://schemas.microsoft.com/office/drawing/2014/main" val="658619124"/>
                  </a:ext>
                </a:extLst>
              </a:tr>
            </a:tbl>
          </a:graphicData>
        </a:graphic>
      </p:graphicFrame>
    </p:spTree>
    <p:extLst>
      <p:ext uri="{BB962C8B-B14F-4D97-AF65-F5344CB8AC3E}">
        <p14:creationId xmlns:p14="http://schemas.microsoft.com/office/powerpoint/2010/main" val="2774213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cityscape">
            <a:extLst>
              <a:ext uri="{FF2B5EF4-FFF2-40B4-BE49-F238E27FC236}">
                <a16:creationId xmlns:a16="http://schemas.microsoft.com/office/drawing/2014/main" id="{3A7EDB62-3E60-F44C-AE34-9495623E004A}"/>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p:pic>
      <p:sp>
        <p:nvSpPr>
          <p:cNvPr id="7" name="Title 6">
            <a:extLst>
              <a:ext uri="{FF2B5EF4-FFF2-40B4-BE49-F238E27FC236}">
                <a16:creationId xmlns:a16="http://schemas.microsoft.com/office/drawing/2014/main" id="{39B0EC6D-03DD-4CEE-9979-34A964DCA45D}"/>
              </a:ext>
            </a:extLst>
          </p:cNvPr>
          <p:cNvSpPr>
            <a:spLocks noGrp="1"/>
          </p:cNvSpPr>
          <p:nvPr>
            <p:ph type="title"/>
          </p:nvPr>
        </p:nvSpPr>
        <p:spPr>
          <a:xfrm>
            <a:off x="6464315" y="2055319"/>
            <a:ext cx="5011410" cy="1305947"/>
          </a:xfrm>
        </p:spPr>
        <p:txBody>
          <a:bodyPr/>
          <a:lstStyle/>
          <a:p>
            <a:r>
              <a:rPr lang="en-US" dirty="0"/>
              <a:t>Thank you</a:t>
            </a:r>
            <a:br>
              <a:rPr lang="en-US" dirty="0"/>
            </a:br>
            <a:r>
              <a:rPr lang="en-US" dirty="0"/>
              <a:t>Follow Me on Social Media</a:t>
            </a:r>
          </a:p>
        </p:txBody>
      </p:sp>
    </p:spTree>
    <p:extLst>
      <p:ext uri="{BB962C8B-B14F-4D97-AF65-F5344CB8AC3E}">
        <p14:creationId xmlns:p14="http://schemas.microsoft.com/office/powerpoint/2010/main" val="2928802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C46C9-E2B5-99BC-AABF-E1D194F9D091}"/>
              </a:ext>
            </a:extLst>
          </p:cNvPr>
          <p:cNvSpPr>
            <a:spLocks noGrp="1"/>
          </p:cNvSpPr>
          <p:nvPr>
            <p:ph type="title"/>
          </p:nvPr>
        </p:nvSpPr>
        <p:spPr/>
        <p:txBody>
          <a:bodyPr/>
          <a:lstStyle/>
          <a:p>
            <a:r>
              <a:rPr lang="en-IN" sz="24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Disclaimer</a:t>
            </a:r>
            <a:endParaRPr lang="en-IN" sz="4000" dirty="0"/>
          </a:p>
        </p:txBody>
      </p:sp>
      <p:sp>
        <p:nvSpPr>
          <p:cNvPr id="3" name="Slide Number Placeholder 2">
            <a:extLst>
              <a:ext uri="{FF2B5EF4-FFF2-40B4-BE49-F238E27FC236}">
                <a16:creationId xmlns:a16="http://schemas.microsoft.com/office/drawing/2014/main" id="{5E21012B-691B-50E1-0362-C3F279E18B61}"/>
              </a:ext>
            </a:extLst>
          </p:cNvPr>
          <p:cNvSpPr>
            <a:spLocks noGrp="1"/>
          </p:cNvSpPr>
          <p:nvPr>
            <p:ph type="sldNum" sz="quarter" idx="12"/>
          </p:nvPr>
        </p:nvSpPr>
        <p:spPr/>
        <p:txBody>
          <a:bodyPr/>
          <a:lstStyle/>
          <a:p>
            <a:fld id="{9EC71654-96A5-4280-94F3-931C61A9F92C}" type="slidenum">
              <a:rPr lang="en-US" noProof="0" smtClean="0"/>
              <a:pPr/>
              <a:t>14</a:t>
            </a:fld>
            <a:endParaRPr lang="en-US" noProof="0" dirty="0"/>
          </a:p>
        </p:txBody>
      </p:sp>
      <p:sp>
        <p:nvSpPr>
          <p:cNvPr id="4" name="TextBox 3">
            <a:extLst>
              <a:ext uri="{FF2B5EF4-FFF2-40B4-BE49-F238E27FC236}">
                <a16:creationId xmlns:a16="http://schemas.microsoft.com/office/drawing/2014/main" id="{4F8BCAD6-66B8-92E1-3CDF-C325CED9EC6B}"/>
              </a:ext>
            </a:extLst>
          </p:cNvPr>
          <p:cNvSpPr txBox="1"/>
          <p:nvPr/>
        </p:nvSpPr>
        <p:spPr>
          <a:xfrm>
            <a:off x="609826" y="1543435"/>
            <a:ext cx="10600041" cy="4071756"/>
          </a:xfrm>
          <a:prstGeom prst="rect">
            <a:avLst/>
          </a:prstGeom>
          <a:noFill/>
        </p:spPr>
        <p:txBody>
          <a:bodyPr wrap="square" rtlCol="0">
            <a:spAutoFit/>
          </a:bodyPr>
          <a:lstStyle/>
          <a:p>
            <a:pPr marL="342900" lvl="0" indent="-342900" algn="just">
              <a:lnSpc>
                <a:spcPct val="107000"/>
              </a:lnSpc>
              <a:buFont typeface="Symbol" panose="05050102010706020507" pitchFamily="18" charset="2"/>
              <a:buChar char=""/>
            </a:pPr>
            <a:r>
              <a:rPr lang="en-IN" sz="1400" dirty="0">
                <a:effectLst/>
                <a:latin typeface="Book Antiqua" panose="02040602050305030304" pitchFamily="18" charset="0"/>
                <a:ea typeface="Calibri" panose="020F0502020204030204" pitchFamily="34" charset="0"/>
                <a:cs typeface="Times New Roman" panose="02020603050405020304" pitchFamily="18" charset="0"/>
              </a:rPr>
              <a:t>I, Vishal Trehan, is a SEBI Registered Research Analyst having registration number – INH000016816.</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n-IN" sz="500" dirty="0">
                <a:effectLst/>
                <a:latin typeface="Book Antiqua" panose="02040602050305030304" pitchFamily="18" charset="0"/>
                <a:ea typeface="Calibri" panose="020F0502020204030204" pitchFamily="34" charset="0"/>
                <a:cs typeface="Times New Roman" panose="02020603050405020304" pitchFamily="18" charset="0"/>
              </a:rPr>
              <a:t> </a:t>
            </a:r>
            <a:endParaRPr lang="en-IN" sz="5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1400" dirty="0">
                <a:effectLst/>
                <a:latin typeface="Book Antiqua" panose="02040602050305030304" pitchFamily="18" charset="0"/>
                <a:ea typeface="Calibri" panose="020F0502020204030204" pitchFamily="34" charset="0"/>
                <a:cs typeface="Times New Roman" panose="02020603050405020304" pitchFamily="18" charset="0"/>
              </a:rPr>
              <a:t>No penalties / directions have been issued by SEBI under the SEBI Act or Regulations made there under against the Company or its Directors.</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IN" sz="700" dirty="0">
                <a:effectLst/>
                <a:latin typeface="Book Antiqua" panose="02040602050305030304" pitchFamily="18" charset="0"/>
                <a:ea typeface="Calibri" panose="020F0502020204030204" pitchFamily="34" charset="0"/>
                <a:cs typeface="Times New Roman" panose="02020603050405020304" pitchFamily="18" charset="0"/>
              </a:rPr>
              <a:t> </a:t>
            </a:r>
            <a:endParaRPr lang="en-IN" sz="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IN" sz="1400" dirty="0">
                <a:effectLst/>
                <a:latin typeface="Book Antiqua" panose="02040602050305030304" pitchFamily="18" charset="0"/>
                <a:ea typeface="Calibri" panose="020F0502020204030204" pitchFamily="34" charset="0"/>
                <a:cs typeface="Times New Roman" panose="02020603050405020304" pitchFamily="18" charset="0"/>
              </a:rPr>
              <a:t>Risks: Trading and investment in securities are subject to market risks. There are no assurances or guarantees that the objectives of any of trading / investment in securities will be achieved. The trades/ investments referred to herein may not be suitable to all categories of traders/investors. The value of securities referred to herein may be adversely affected by the performance or otherwise of the respective issuer companies, changes in the market conditions, micro and macro factors and forces affecting capital markets like interest rate risk, credit risk, liquidity risk and reinvestment risk. Derivative products may also be affected by various risks including but not limited to counter party risk, market risk, valuation risk, liquidity risk and other risks. Besides the price of the underlying asset, volatility, tenor and interest rates may affect the pricing of derivatives. </a:t>
            </a:r>
          </a:p>
          <a:p>
            <a:pPr marL="342900" lvl="0" indent="-342900" algn="just">
              <a:lnSpc>
                <a:spcPct val="107000"/>
              </a:lnSpc>
              <a:buFont typeface="Symbol" panose="05050102010706020507" pitchFamily="18" charset="2"/>
              <a:buChar char=""/>
            </a:pPr>
            <a:r>
              <a:rPr lang="en-US" sz="1400" dirty="0">
                <a:effectLst/>
                <a:latin typeface="Book Antiqua" panose="02040602050305030304" pitchFamily="18" charset="0"/>
                <a:ea typeface="Calibri" panose="020F0502020204030204" pitchFamily="34" charset="0"/>
                <a:cs typeface="Times New Roman" panose="02020603050405020304" pitchFamily="18" charset="0"/>
              </a:rPr>
              <a:t>Registration granted by SEBI, and certification from NISM in no way guarantee performance of the Research Analyst or provide any assurance of returns to investors.</a:t>
            </a:r>
          </a:p>
          <a:p>
            <a:pPr marL="342900" lvl="0" indent="-342900" algn="just">
              <a:lnSpc>
                <a:spcPct val="107000"/>
              </a:lnSpc>
              <a:buFont typeface="Symbol" panose="05050102010706020507" pitchFamily="18" charset="2"/>
              <a:buChar char=""/>
            </a:pPr>
            <a:endParaRPr lang="en-US" sz="1400" dirty="0">
              <a:effectLst/>
              <a:latin typeface="Book Antiqua" panose="0204060205030503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400" dirty="0">
                <a:effectLst/>
                <a:latin typeface="Book Antiqua" panose="02040602050305030304" pitchFamily="18" charset="0"/>
                <a:ea typeface="Calibri" panose="020F0502020204030204" pitchFamily="34" charset="0"/>
                <a:cs typeface="Times New Roman" panose="02020603050405020304" pitchFamily="18" charset="0"/>
              </a:rPr>
              <a:t>There are no actual or potential conflicts of interest arising from any connection to or association with any issuer of products/ securities, including any material information or facts that might compromise its objectivity or independence in the carrying on of Research Analyst services. Such conflict of interest shall be disclosed to the client as and when they arise</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777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C46C9-E2B5-99BC-AABF-E1D194F9D091}"/>
              </a:ext>
            </a:extLst>
          </p:cNvPr>
          <p:cNvSpPr>
            <a:spLocks noGrp="1"/>
          </p:cNvSpPr>
          <p:nvPr>
            <p:ph type="title"/>
          </p:nvPr>
        </p:nvSpPr>
        <p:spPr/>
        <p:txBody>
          <a:bodyPr/>
          <a:lstStyle/>
          <a:p>
            <a:r>
              <a:rPr lang="en-IN" sz="24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Disclosures</a:t>
            </a:r>
            <a:endParaRPr lang="en-IN" sz="4000" dirty="0"/>
          </a:p>
        </p:txBody>
      </p:sp>
      <p:sp>
        <p:nvSpPr>
          <p:cNvPr id="3" name="Slide Number Placeholder 2">
            <a:extLst>
              <a:ext uri="{FF2B5EF4-FFF2-40B4-BE49-F238E27FC236}">
                <a16:creationId xmlns:a16="http://schemas.microsoft.com/office/drawing/2014/main" id="{5E21012B-691B-50E1-0362-C3F279E18B61}"/>
              </a:ext>
            </a:extLst>
          </p:cNvPr>
          <p:cNvSpPr>
            <a:spLocks noGrp="1"/>
          </p:cNvSpPr>
          <p:nvPr>
            <p:ph type="sldNum" sz="quarter" idx="12"/>
          </p:nvPr>
        </p:nvSpPr>
        <p:spPr/>
        <p:txBody>
          <a:bodyPr/>
          <a:lstStyle/>
          <a:p>
            <a:fld id="{9EC71654-96A5-4280-94F3-931C61A9F92C}" type="slidenum">
              <a:rPr lang="en-US" noProof="0" smtClean="0"/>
              <a:pPr/>
              <a:t>15</a:t>
            </a:fld>
            <a:endParaRPr lang="en-US" noProof="0" dirty="0"/>
          </a:p>
        </p:txBody>
      </p:sp>
      <p:sp>
        <p:nvSpPr>
          <p:cNvPr id="4" name="TextBox 3">
            <a:extLst>
              <a:ext uri="{FF2B5EF4-FFF2-40B4-BE49-F238E27FC236}">
                <a16:creationId xmlns:a16="http://schemas.microsoft.com/office/drawing/2014/main" id="{4F8BCAD6-66B8-92E1-3CDF-C325CED9EC6B}"/>
              </a:ext>
            </a:extLst>
          </p:cNvPr>
          <p:cNvSpPr txBox="1"/>
          <p:nvPr/>
        </p:nvSpPr>
        <p:spPr>
          <a:xfrm>
            <a:off x="609826" y="1543435"/>
            <a:ext cx="10600041" cy="2587568"/>
          </a:xfrm>
          <a:prstGeom prst="rect">
            <a:avLst/>
          </a:prstGeom>
          <a:noFill/>
        </p:spPr>
        <p:txBody>
          <a:bodyPr wrap="square" rtlCol="0">
            <a:spAutoFit/>
          </a:bodyPr>
          <a:lstStyle/>
          <a:p>
            <a:pPr marL="228600" algn="just">
              <a:lnSpc>
                <a:spcPct val="107000"/>
              </a:lnSpc>
              <a:spcAft>
                <a:spcPts val="800"/>
              </a:spcAft>
            </a:pPr>
            <a:r>
              <a:rPr lang="en-IN" sz="1400" dirty="0">
                <a:effectLst/>
                <a:latin typeface="Book Antiqua" panose="02040602050305030304" pitchFamily="18" charset="0"/>
                <a:ea typeface="Calibri" panose="020F0502020204030204" pitchFamily="34" charset="0"/>
                <a:cs typeface="Times New Roman" panose="02020603050405020304" pitchFamily="18" charset="0"/>
              </a:rPr>
              <a:t>The Research Analyst or its employee have not: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400" dirty="0">
                <a:effectLst/>
                <a:latin typeface="Book Antiqua" panose="02040602050305030304" pitchFamily="18" charset="0"/>
                <a:ea typeface="Calibri" panose="020F0502020204030204" pitchFamily="34" charset="0"/>
                <a:cs typeface="Times New Roman" panose="02020603050405020304" pitchFamily="18" charset="0"/>
              </a:rPr>
              <a:t>does not trade in securities which are subject matter of recommendation.</a:t>
            </a:r>
            <a:endParaRPr lang="en-IN" sz="1400" dirty="0">
              <a:effectLst/>
              <a:latin typeface="Book Antiqua" panose="0204060205030503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1400" dirty="0">
                <a:effectLst/>
                <a:latin typeface="Book Antiqua" panose="02040602050305030304" pitchFamily="18" charset="0"/>
                <a:ea typeface="Calibri" panose="020F0502020204030204" pitchFamily="34" charset="0"/>
                <a:cs typeface="Times New Roman" panose="02020603050405020304" pitchFamily="18" charset="0"/>
              </a:rPr>
              <a:t>received any compensation from the company which is subject matter of recommendation/research;</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1400" dirty="0">
                <a:effectLst/>
                <a:latin typeface="Book Antiqua" panose="02040602050305030304" pitchFamily="18" charset="0"/>
                <a:ea typeface="Calibri" panose="020F0502020204030204" pitchFamily="34" charset="0"/>
                <a:cs typeface="Times New Roman" panose="02020603050405020304" pitchFamily="18" charset="0"/>
              </a:rPr>
              <a:t>managed or co-managed the public offering of any company;</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1400" dirty="0">
                <a:effectLst/>
                <a:latin typeface="Book Antiqua" panose="02040602050305030304" pitchFamily="18" charset="0"/>
                <a:ea typeface="Calibri" panose="020F0502020204030204" pitchFamily="34" charset="0"/>
                <a:cs typeface="Times New Roman" panose="02020603050405020304" pitchFamily="18" charset="0"/>
              </a:rPr>
              <a:t>received any compensation for investment banking or merchant banking or brokerage services from the subject company;</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1400" dirty="0">
                <a:effectLst/>
                <a:latin typeface="Book Antiqua" panose="02040602050305030304" pitchFamily="18" charset="0"/>
                <a:ea typeface="Calibri" panose="020F0502020204030204" pitchFamily="34" charset="0"/>
                <a:cs typeface="Times New Roman" panose="02020603050405020304" pitchFamily="18" charset="0"/>
              </a:rPr>
              <a:t>received any compensation for products or services from the subject company;</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1400" dirty="0">
                <a:effectLst/>
                <a:latin typeface="Book Antiqua" panose="02040602050305030304" pitchFamily="18" charset="0"/>
                <a:ea typeface="Calibri" panose="020F0502020204030204" pitchFamily="34" charset="0"/>
                <a:cs typeface="Times New Roman" panose="02020603050405020304" pitchFamily="18" charset="0"/>
              </a:rPr>
              <a:t>received any compensation or other benefits from the Subject Company or 3rd party in connection</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1400" dirty="0">
                <a:effectLst/>
                <a:latin typeface="Book Antiqua" panose="02040602050305030304" pitchFamily="18" charset="0"/>
                <a:ea typeface="Calibri" panose="020F0502020204030204" pitchFamily="34" charset="0"/>
                <a:cs typeface="Times New Roman" panose="02020603050405020304" pitchFamily="18" charset="0"/>
              </a:rPr>
              <a:t>served as an officer, director or employee of the subject company;</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IN" sz="1400" dirty="0">
                <a:effectLst/>
                <a:latin typeface="Book Antiqua" panose="02040602050305030304" pitchFamily="18" charset="0"/>
                <a:ea typeface="Calibri" panose="020F0502020204030204" pitchFamily="34" charset="0"/>
                <a:cs typeface="Times New Roman" panose="02020603050405020304" pitchFamily="18" charset="0"/>
              </a:rPr>
              <a:t>been engaged in market making activity of the subject company.</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r>
              <a:rPr lang="en-IN" sz="1400" kern="0" dirty="0">
                <a:effectLst/>
                <a:latin typeface="Book Antiqua" panose="02040602050305030304" pitchFamily="18" charset="0"/>
                <a:ea typeface="Calibri" panose="020F0502020204030204" pitchFamily="34" charset="0"/>
                <a:cs typeface="Times New Roman" panose="02020603050405020304" pitchFamily="18" charset="0"/>
              </a:rPr>
              <a:t>Also, the subject company was not a client of the Research Analyst during twelve months preceding the date of report.</a:t>
            </a:r>
            <a:endParaRPr lang="en-IN" sz="1400" dirty="0"/>
          </a:p>
        </p:txBody>
      </p:sp>
    </p:spTree>
    <p:extLst>
      <p:ext uri="{BB962C8B-B14F-4D97-AF65-F5344CB8AC3E}">
        <p14:creationId xmlns:p14="http://schemas.microsoft.com/office/powerpoint/2010/main" val="711529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88FEE-0C20-781B-6340-E38D379FD74C}"/>
              </a:ext>
            </a:extLst>
          </p:cNvPr>
          <p:cNvSpPr>
            <a:spLocks noGrp="1"/>
          </p:cNvSpPr>
          <p:nvPr>
            <p:ph type="title"/>
          </p:nvPr>
        </p:nvSpPr>
        <p:spPr/>
        <p:txBody>
          <a:bodyPr/>
          <a:lstStyle/>
          <a:p>
            <a:r>
              <a:rPr lang="en-IN" dirty="0"/>
              <a:t>About the Issue</a:t>
            </a:r>
          </a:p>
        </p:txBody>
      </p:sp>
      <p:sp>
        <p:nvSpPr>
          <p:cNvPr id="3" name="Slide Number Placeholder 2">
            <a:extLst>
              <a:ext uri="{FF2B5EF4-FFF2-40B4-BE49-F238E27FC236}">
                <a16:creationId xmlns:a16="http://schemas.microsoft.com/office/drawing/2014/main" id="{3A9E4A14-223F-0525-B34D-AFE722350183}"/>
              </a:ext>
            </a:extLst>
          </p:cNvPr>
          <p:cNvSpPr>
            <a:spLocks noGrp="1"/>
          </p:cNvSpPr>
          <p:nvPr>
            <p:ph type="sldNum" sz="quarter" idx="12"/>
          </p:nvPr>
        </p:nvSpPr>
        <p:spPr/>
        <p:txBody>
          <a:bodyPr/>
          <a:lstStyle/>
          <a:p>
            <a:fld id="{9EC71654-96A5-4280-94F3-931C61A9F92C}" type="slidenum">
              <a:rPr lang="en-US" noProof="0" smtClean="0"/>
              <a:pPr/>
              <a:t>2</a:t>
            </a:fld>
            <a:endParaRPr lang="en-US" noProof="0" dirty="0"/>
          </a:p>
        </p:txBody>
      </p:sp>
      <p:graphicFrame>
        <p:nvGraphicFramePr>
          <p:cNvPr id="4" name="Table 3">
            <a:extLst>
              <a:ext uri="{FF2B5EF4-FFF2-40B4-BE49-F238E27FC236}">
                <a16:creationId xmlns:a16="http://schemas.microsoft.com/office/drawing/2014/main" id="{98C33BE9-4813-695E-1627-CDD278B3C58B}"/>
              </a:ext>
            </a:extLst>
          </p:cNvPr>
          <p:cNvGraphicFramePr>
            <a:graphicFrameLocks noGrp="1"/>
          </p:cNvGraphicFramePr>
          <p:nvPr>
            <p:extLst>
              <p:ext uri="{D42A27DB-BD31-4B8C-83A1-F6EECF244321}">
                <p14:modId xmlns:p14="http://schemas.microsoft.com/office/powerpoint/2010/main" val="1394101605"/>
              </p:ext>
            </p:extLst>
          </p:nvPr>
        </p:nvGraphicFramePr>
        <p:xfrm>
          <a:off x="515938" y="1329939"/>
          <a:ext cx="7846666" cy="4535620"/>
        </p:xfrm>
        <a:graphic>
          <a:graphicData uri="http://schemas.openxmlformats.org/drawingml/2006/table">
            <a:tbl>
              <a:tblPr firstRow="1" bandRow="1">
                <a:tableStyleId>{9D7B26C5-4107-4FEC-AEDC-1716B250A1EF}</a:tableStyleId>
              </a:tblPr>
              <a:tblGrid>
                <a:gridCol w="3119750">
                  <a:extLst>
                    <a:ext uri="{9D8B030D-6E8A-4147-A177-3AD203B41FA5}">
                      <a16:colId xmlns:a16="http://schemas.microsoft.com/office/drawing/2014/main" val="2285298836"/>
                    </a:ext>
                  </a:extLst>
                </a:gridCol>
                <a:gridCol w="4726916">
                  <a:extLst>
                    <a:ext uri="{9D8B030D-6E8A-4147-A177-3AD203B41FA5}">
                      <a16:colId xmlns:a16="http://schemas.microsoft.com/office/drawing/2014/main" val="4041362143"/>
                    </a:ext>
                  </a:extLst>
                </a:gridCol>
              </a:tblGrid>
              <a:tr h="394531">
                <a:tc>
                  <a:txBody>
                    <a:bodyPr/>
                    <a:lstStyle/>
                    <a:p>
                      <a:r>
                        <a:rPr lang="en-IN" sz="1200" dirty="0"/>
                        <a:t>Issue Date</a:t>
                      </a:r>
                    </a:p>
                  </a:txBody>
                  <a:tcPr/>
                </a:tc>
                <a:tc>
                  <a:txBody>
                    <a:bodyPr/>
                    <a:lstStyle/>
                    <a:p>
                      <a:r>
                        <a:rPr lang="en-US" sz="1200" dirty="0"/>
                        <a:t>7 Jan to 9 Jan 2025</a:t>
                      </a:r>
                      <a:endParaRPr lang="en-IN" sz="1200" dirty="0"/>
                    </a:p>
                  </a:txBody>
                  <a:tcPr/>
                </a:tc>
                <a:extLst>
                  <a:ext uri="{0D108BD9-81ED-4DB2-BD59-A6C34878D82A}">
                    <a16:rowId xmlns:a16="http://schemas.microsoft.com/office/drawing/2014/main" val="2384014924"/>
                  </a:ext>
                </a:extLst>
              </a:tr>
              <a:tr h="394531">
                <a:tc>
                  <a:txBody>
                    <a:bodyPr/>
                    <a:lstStyle/>
                    <a:p>
                      <a:r>
                        <a:rPr lang="en-IN" sz="1200" dirty="0"/>
                        <a:t>Price Band</a:t>
                      </a:r>
                    </a:p>
                  </a:txBody>
                  <a:tcPr/>
                </a:tc>
                <a:tc>
                  <a:txBody>
                    <a:bodyPr/>
                    <a:lstStyle/>
                    <a:p>
                      <a:r>
                        <a:rPr lang="en-US" sz="1200" b="0" i="0" kern="1200" dirty="0">
                          <a:solidFill>
                            <a:schemeClr val="tx1"/>
                          </a:solidFill>
                          <a:effectLst/>
                          <a:latin typeface="+mn-lt"/>
                          <a:ea typeface="+mn-ea"/>
                          <a:cs typeface="+mn-cs"/>
                        </a:rPr>
                        <a:t>₹275 to ₹290 per share</a:t>
                      </a:r>
                      <a:endParaRPr lang="en-IN" sz="1200" dirty="0"/>
                    </a:p>
                  </a:txBody>
                  <a:tcPr/>
                </a:tc>
                <a:extLst>
                  <a:ext uri="{0D108BD9-81ED-4DB2-BD59-A6C34878D82A}">
                    <a16:rowId xmlns:a16="http://schemas.microsoft.com/office/drawing/2014/main" val="4127852880"/>
                  </a:ext>
                </a:extLst>
              </a:tr>
              <a:tr h="394531">
                <a:tc>
                  <a:txBody>
                    <a:bodyPr/>
                    <a:lstStyle/>
                    <a:p>
                      <a:r>
                        <a:rPr lang="en-IN" sz="1200" dirty="0" err="1"/>
                        <a:t>BidLot</a:t>
                      </a:r>
                      <a:endParaRPr lang="en-IN" sz="1200" dirty="0"/>
                    </a:p>
                  </a:txBody>
                  <a:tcPr/>
                </a:tc>
                <a:tc>
                  <a:txBody>
                    <a:bodyPr/>
                    <a:lstStyle/>
                    <a:p>
                      <a:r>
                        <a:rPr lang="en-IN" sz="1200" dirty="0"/>
                        <a:t>50 shares</a:t>
                      </a:r>
                    </a:p>
                  </a:txBody>
                  <a:tcPr/>
                </a:tc>
                <a:extLst>
                  <a:ext uri="{0D108BD9-81ED-4DB2-BD59-A6C34878D82A}">
                    <a16:rowId xmlns:a16="http://schemas.microsoft.com/office/drawing/2014/main" val="2831601398"/>
                  </a:ext>
                </a:extLst>
              </a:tr>
              <a:tr h="394531">
                <a:tc>
                  <a:txBody>
                    <a:bodyPr/>
                    <a:lstStyle/>
                    <a:p>
                      <a:r>
                        <a:rPr lang="en-IN" sz="1200" dirty="0"/>
                        <a:t>Issue Size</a:t>
                      </a:r>
                    </a:p>
                  </a:txBody>
                  <a:tcPr/>
                </a:tc>
                <a:tc>
                  <a:txBody>
                    <a:bodyPr/>
                    <a:lstStyle/>
                    <a:p>
                      <a:r>
                        <a:rPr lang="en-IN" sz="1200" dirty="0"/>
                        <a:t>₹290 </a:t>
                      </a:r>
                      <a:r>
                        <a:rPr lang="en-IN" sz="1200" dirty="0" err="1"/>
                        <a:t>cr</a:t>
                      </a:r>
                      <a:endParaRPr lang="en-IN" sz="1200" dirty="0"/>
                    </a:p>
                  </a:txBody>
                  <a:tcPr/>
                </a:tc>
                <a:extLst>
                  <a:ext uri="{0D108BD9-81ED-4DB2-BD59-A6C34878D82A}">
                    <a16:rowId xmlns:a16="http://schemas.microsoft.com/office/drawing/2014/main" val="880522752"/>
                  </a:ext>
                </a:extLst>
              </a:tr>
              <a:tr h="394531">
                <a:tc>
                  <a:txBody>
                    <a:bodyPr/>
                    <a:lstStyle/>
                    <a:p>
                      <a:r>
                        <a:rPr lang="en-US" sz="1200" dirty="0"/>
                        <a:t>No. of Shares (Post Issue)</a:t>
                      </a:r>
                      <a:endParaRPr lang="en-IN" sz="1200" dirty="0"/>
                    </a:p>
                  </a:txBody>
                  <a:tcPr/>
                </a:tc>
                <a:tc>
                  <a:txBody>
                    <a:bodyPr/>
                    <a:lstStyle/>
                    <a:p>
                      <a:r>
                        <a:rPr lang="en-IN" sz="1200" dirty="0"/>
                        <a:t>4.0 </a:t>
                      </a:r>
                      <a:r>
                        <a:rPr lang="en-IN" sz="1200" dirty="0" err="1"/>
                        <a:t>cr</a:t>
                      </a:r>
                      <a:endParaRPr lang="en-IN" sz="1200" dirty="0"/>
                    </a:p>
                  </a:txBody>
                  <a:tcPr/>
                </a:tc>
                <a:extLst>
                  <a:ext uri="{0D108BD9-81ED-4DB2-BD59-A6C34878D82A}">
                    <a16:rowId xmlns:a16="http://schemas.microsoft.com/office/drawing/2014/main" val="935248444"/>
                  </a:ext>
                </a:extLst>
              </a:tr>
              <a:tr h="394531">
                <a:tc>
                  <a:txBody>
                    <a:bodyPr/>
                    <a:lstStyle/>
                    <a:p>
                      <a:r>
                        <a:rPr lang="en-IN" sz="1200" dirty="0"/>
                        <a:t>Offer for Sale</a:t>
                      </a:r>
                    </a:p>
                  </a:txBody>
                  <a:tcPr/>
                </a:tc>
                <a:tc>
                  <a:txBody>
                    <a:bodyPr/>
                    <a:lstStyle/>
                    <a:p>
                      <a:r>
                        <a:rPr lang="en-IN" sz="1200" dirty="0"/>
                        <a:t>0% (this goes to promoters pocket)</a:t>
                      </a:r>
                    </a:p>
                  </a:txBody>
                  <a:tcPr/>
                </a:tc>
                <a:extLst>
                  <a:ext uri="{0D108BD9-81ED-4DB2-BD59-A6C34878D82A}">
                    <a16:rowId xmlns:a16="http://schemas.microsoft.com/office/drawing/2014/main" val="24992722"/>
                  </a:ext>
                </a:extLst>
              </a:tr>
              <a:tr h="394531">
                <a:tc>
                  <a:txBody>
                    <a:bodyPr/>
                    <a:lstStyle/>
                    <a:p>
                      <a:r>
                        <a:rPr lang="en-IN" sz="1200" dirty="0"/>
                        <a:t>Fresh issue</a:t>
                      </a:r>
                    </a:p>
                  </a:txBody>
                  <a:tcPr/>
                </a:tc>
                <a:tc>
                  <a:txBody>
                    <a:bodyPr/>
                    <a:lstStyle/>
                    <a:p>
                      <a:r>
                        <a:rPr lang="en-IN" sz="1200" dirty="0"/>
                        <a:t>100% (this goes to company accounts)</a:t>
                      </a:r>
                    </a:p>
                  </a:txBody>
                  <a:tcPr/>
                </a:tc>
                <a:extLst>
                  <a:ext uri="{0D108BD9-81ED-4DB2-BD59-A6C34878D82A}">
                    <a16:rowId xmlns:a16="http://schemas.microsoft.com/office/drawing/2014/main" val="3385618533"/>
                  </a:ext>
                </a:extLst>
              </a:tr>
              <a:tr h="394531">
                <a:tc>
                  <a:txBody>
                    <a:bodyPr/>
                    <a:lstStyle/>
                    <a:p>
                      <a:r>
                        <a:rPr lang="en-IN" sz="1200" dirty="0"/>
                        <a:t>Objects of the issue</a:t>
                      </a:r>
                    </a:p>
                  </a:txBody>
                  <a:tcPr/>
                </a:tc>
                <a:tc>
                  <a:txBody>
                    <a:bodyPr/>
                    <a:lstStyle/>
                    <a:p>
                      <a:r>
                        <a:rPr lang="en-IN" sz="1200" dirty="0"/>
                        <a:t>Rs 149 crore for working capital requirement of Specialty Cable segment which is expanding in EVs and Solar markets; Rs24 crore will be allocated for capex in Electronic Interlocking System development and Rs23crore for repayment of some working capital loans </a:t>
                      </a:r>
                    </a:p>
                  </a:txBody>
                  <a:tcPr/>
                </a:tc>
                <a:extLst>
                  <a:ext uri="{0D108BD9-81ED-4DB2-BD59-A6C34878D82A}">
                    <a16:rowId xmlns:a16="http://schemas.microsoft.com/office/drawing/2014/main" val="3315451477"/>
                  </a:ext>
                </a:extLst>
              </a:tr>
              <a:tr h="556412">
                <a:tc>
                  <a:txBody>
                    <a:bodyPr/>
                    <a:lstStyle/>
                    <a:p>
                      <a:r>
                        <a:rPr lang="en-IN" sz="1200" dirty="0"/>
                        <a:t>Post-Issue Implied Market Cap</a:t>
                      </a:r>
                    </a:p>
                  </a:txBody>
                  <a:tcPr/>
                </a:tc>
                <a:tc>
                  <a:txBody>
                    <a:bodyPr/>
                    <a:lstStyle/>
                    <a:p>
                      <a:r>
                        <a:rPr lang="en-IN" sz="1200" dirty="0"/>
                        <a:t>~₹</a:t>
                      </a:r>
                      <a:r>
                        <a:rPr lang="en-IN" sz="1200" b="0" i="0" kern="1200" dirty="0">
                          <a:solidFill>
                            <a:schemeClr val="tx1"/>
                          </a:solidFill>
                          <a:effectLst/>
                          <a:latin typeface="+mn-lt"/>
                          <a:ea typeface="+mn-ea"/>
                          <a:cs typeface="+mn-cs"/>
                        </a:rPr>
                        <a:t>1,160 </a:t>
                      </a:r>
                      <a:r>
                        <a:rPr lang="en-IN" sz="1200" dirty="0"/>
                        <a:t> </a:t>
                      </a:r>
                      <a:r>
                        <a:rPr lang="en-IN" sz="1200" dirty="0" err="1"/>
                        <a:t>cr</a:t>
                      </a:r>
                      <a:endParaRPr lang="en-IN" sz="1200" dirty="0"/>
                    </a:p>
                  </a:txBody>
                  <a:tcPr/>
                </a:tc>
                <a:extLst>
                  <a:ext uri="{0D108BD9-81ED-4DB2-BD59-A6C34878D82A}">
                    <a16:rowId xmlns:a16="http://schemas.microsoft.com/office/drawing/2014/main" val="1611764669"/>
                  </a:ext>
                </a:extLst>
              </a:tr>
              <a:tr h="394531">
                <a:tc>
                  <a:txBody>
                    <a:bodyPr/>
                    <a:lstStyle/>
                    <a:p>
                      <a:r>
                        <a:rPr lang="en-IN" sz="1200" dirty="0"/>
                        <a:t>Listing at </a:t>
                      </a:r>
                    </a:p>
                  </a:txBody>
                  <a:tcPr/>
                </a:tc>
                <a:tc>
                  <a:txBody>
                    <a:bodyPr/>
                    <a:lstStyle/>
                    <a:p>
                      <a:r>
                        <a:rPr lang="en-IN" sz="1200" dirty="0"/>
                        <a:t>BSE, NSE</a:t>
                      </a:r>
                    </a:p>
                  </a:txBody>
                  <a:tcPr/>
                </a:tc>
                <a:extLst>
                  <a:ext uri="{0D108BD9-81ED-4DB2-BD59-A6C34878D82A}">
                    <a16:rowId xmlns:a16="http://schemas.microsoft.com/office/drawing/2014/main" val="1300466165"/>
                  </a:ext>
                </a:extLst>
              </a:tr>
            </a:tbl>
          </a:graphicData>
        </a:graphic>
      </p:graphicFrame>
      <p:pic>
        <p:nvPicPr>
          <p:cNvPr id="5" name="Picture 4">
            <a:extLst>
              <a:ext uri="{FF2B5EF4-FFF2-40B4-BE49-F238E27FC236}">
                <a16:creationId xmlns:a16="http://schemas.microsoft.com/office/drawing/2014/main" id="{77F29AC1-EB8D-D5F1-066F-CEF24E4CD58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272001" y="3425369"/>
            <a:ext cx="2785646" cy="2244437"/>
          </a:xfrm>
          <a:prstGeom prst="rect">
            <a:avLst/>
          </a:prstGeom>
        </p:spPr>
      </p:pic>
    </p:spTree>
    <p:extLst>
      <p:ext uri="{BB962C8B-B14F-4D97-AF65-F5344CB8AC3E}">
        <p14:creationId xmlns:p14="http://schemas.microsoft.com/office/powerpoint/2010/main" val="1907315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6E959E-B23F-467A-9B6E-30F9EE969EC2}"/>
              </a:ext>
            </a:extLst>
          </p:cNvPr>
          <p:cNvSpPr>
            <a:spLocks noGrp="1"/>
          </p:cNvSpPr>
          <p:nvPr>
            <p:ph type="sldNum" sz="quarter" idx="12"/>
          </p:nvPr>
        </p:nvSpPr>
        <p:spPr/>
        <p:txBody>
          <a:bodyPr/>
          <a:lstStyle/>
          <a:p>
            <a:fld id="{9EC71654-96A5-4280-94F3-931C61A9F92C}" type="slidenum">
              <a:rPr lang="en-US" smtClean="0"/>
              <a:pPr/>
              <a:t>3</a:t>
            </a:fld>
            <a:endParaRPr lang="en-US" dirty="0"/>
          </a:p>
        </p:txBody>
      </p:sp>
      <p:pic>
        <p:nvPicPr>
          <p:cNvPr id="17" name="Picture 16">
            <a:extLst>
              <a:ext uri="{FF2B5EF4-FFF2-40B4-BE49-F238E27FC236}">
                <a16:creationId xmlns:a16="http://schemas.microsoft.com/office/drawing/2014/main" id="{C31EB632-6870-3309-D7DC-D75C774CE54B}"/>
              </a:ext>
            </a:extLst>
          </p:cNvPr>
          <p:cNvPicPr>
            <a:picLocks noChangeAspect="1"/>
          </p:cNvPicPr>
          <p:nvPr/>
        </p:nvPicPr>
        <p:blipFill>
          <a:blip r:embed="rId3"/>
          <a:stretch>
            <a:fillRect/>
          </a:stretch>
        </p:blipFill>
        <p:spPr>
          <a:xfrm>
            <a:off x="2859661" y="2815298"/>
            <a:ext cx="6073666" cy="3734124"/>
          </a:xfrm>
          <a:prstGeom prst="rect">
            <a:avLst/>
          </a:prstGeom>
        </p:spPr>
      </p:pic>
      <p:sp>
        <p:nvSpPr>
          <p:cNvPr id="19" name="TextBox 18">
            <a:extLst>
              <a:ext uri="{FF2B5EF4-FFF2-40B4-BE49-F238E27FC236}">
                <a16:creationId xmlns:a16="http://schemas.microsoft.com/office/drawing/2014/main" id="{30DB7595-E804-4CB5-93A6-35720F903DAE}"/>
              </a:ext>
            </a:extLst>
          </p:cNvPr>
          <p:cNvSpPr txBox="1"/>
          <p:nvPr/>
        </p:nvSpPr>
        <p:spPr>
          <a:xfrm>
            <a:off x="831851" y="1207854"/>
            <a:ext cx="10332142" cy="1323439"/>
          </a:xfrm>
          <a:prstGeom prst="rect">
            <a:avLst/>
          </a:prstGeom>
          <a:noFill/>
        </p:spPr>
        <p:txBody>
          <a:bodyPr wrap="square">
            <a:spAutoFit/>
          </a:bodyPr>
          <a:lstStyle/>
          <a:p>
            <a:pPr algn="ctr"/>
            <a:r>
              <a:rPr lang="en-US" sz="2000" dirty="0">
                <a:solidFill>
                  <a:schemeClr val="bg1"/>
                </a:solidFill>
              </a:rPr>
              <a:t>Quadrant </a:t>
            </a:r>
            <a:r>
              <a:rPr lang="en-US" sz="2000" dirty="0" err="1">
                <a:solidFill>
                  <a:schemeClr val="bg1"/>
                </a:solidFill>
              </a:rPr>
              <a:t>FutureTEK</a:t>
            </a:r>
            <a:r>
              <a:rPr lang="en-US" sz="2000" dirty="0">
                <a:solidFill>
                  <a:schemeClr val="bg1"/>
                </a:solidFill>
              </a:rPr>
              <a:t> offers Products &amp; solutions in the following four verticals: </a:t>
            </a:r>
            <a:r>
              <a:rPr lang="en-US" sz="2000" dirty="0" err="1">
                <a:solidFill>
                  <a:schemeClr val="bg1"/>
                </a:solidFill>
              </a:rPr>
              <a:t>Speciality</a:t>
            </a:r>
            <a:r>
              <a:rPr lang="en-US" sz="2000" dirty="0">
                <a:solidFill>
                  <a:schemeClr val="bg1"/>
                </a:solidFill>
              </a:rPr>
              <a:t> Cables; Cable Assemblies &amp; Interconnect Solutions; electrical/Electronic Systems &amp; Displays and End to End Solutions in Train Control &amp; </a:t>
            </a:r>
            <a:r>
              <a:rPr lang="en-US" sz="2000" dirty="0" err="1">
                <a:solidFill>
                  <a:schemeClr val="bg1"/>
                </a:solidFill>
              </a:rPr>
              <a:t>Signalling</a:t>
            </a:r>
            <a:r>
              <a:rPr lang="en-US" sz="2000" dirty="0">
                <a:solidFill>
                  <a:schemeClr val="bg1"/>
                </a:solidFill>
              </a:rPr>
              <a:t> Solutions. Most of the manufacturing is based out at Mohali in Punjab</a:t>
            </a:r>
            <a:endParaRPr lang="en-IN" sz="2000" dirty="0">
              <a:solidFill>
                <a:schemeClr val="bg1"/>
              </a:solidFill>
            </a:endParaRPr>
          </a:p>
        </p:txBody>
      </p:sp>
      <p:pic>
        <p:nvPicPr>
          <p:cNvPr id="23" name="Picture 22">
            <a:extLst>
              <a:ext uri="{FF2B5EF4-FFF2-40B4-BE49-F238E27FC236}">
                <a16:creationId xmlns:a16="http://schemas.microsoft.com/office/drawing/2014/main" id="{2B73BC1A-30F5-B04B-58C2-D882D8D13957}"/>
              </a:ext>
            </a:extLst>
          </p:cNvPr>
          <p:cNvPicPr>
            <a:picLocks noChangeAspect="1"/>
          </p:cNvPicPr>
          <p:nvPr/>
        </p:nvPicPr>
        <p:blipFill>
          <a:blip r:embed="rId4"/>
          <a:stretch>
            <a:fillRect/>
          </a:stretch>
        </p:blipFill>
        <p:spPr>
          <a:xfrm>
            <a:off x="3141658" y="196001"/>
            <a:ext cx="4778154" cy="929721"/>
          </a:xfrm>
          <a:prstGeom prst="rect">
            <a:avLst/>
          </a:prstGeom>
        </p:spPr>
      </p:pic>
    </p:spTree>
    <p:extLst>
      <p:ext uri="{BB962C8B-B14F-4D97-AF65-F5344CB8AC3E}">
        <p14:creationId xmlns:p14="http://schemas.microsoft.com/office/powerpoint/2010/main" val="3187533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007E30-3841-8E65-A07D-2A7D5FA8754D}"/>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n-US" smtClean="0"/>
              <a:pPr>
                <a:spcAft>
                  <a:spcPts val="600"/>
                </a:spcAft>
              </a:pPr>
              <a:t>4</a:t>
            </a:fld>
            <a:endParaRPr lang="en-US"/>
          </a:p>
        </p:txBody>
      </p:sp>
      <p:sp>
        <p:nvSpPr>
          <p:cNvPr id="7" name="Content Placeholder 6">
            <a:extLst>
              <a:ext uri="{FF2B5EF4-FFF2-40B4-BE49-F238E27FC236}">
                <a16:creationId xmlns:a16="http://schemas.microsoft.com/office/drawing/2014/main" id="{D6B9AEE0-5B02-E073-B5B3-2AA4CDAE9C98}"/>
              </a:ext>
            </a:extLst>
          </p:cNvPr>
          <p:cNvSpPr txBox="1">
            <a:spLocks/>
          </p:cNvSpPr>
          <p:nvPr/>
        </p:nvSpPr>
        <p:spPr>
          <a:xfrm>
            <a:off x="515938" y="499596"/>
            <a:ext cx="8952258" cy="547808"/>
          </a:xfrm>
          <a:prstGeom prst="rect">
            <a:avLst/>
          </a:prstGeom>
        </p:spPr>
        <p:txBody>
          <a:bodyPr vert="horz" lIns="0" tIns="0" rIns="0" bIns="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ts val="600"/>
              </a:spcAft>
              <a:buNone/>
            </a:pPr>
            <a:r>
              <a:rPr lang="en-US" sz="3200" b="1" kern="1200" cap="all" baseline="0" dirty="0">
                <a:latin typeface="+mj-lt"/>
                <a:ea typeface="+mj-ea"/>
                <a:cs typeface="+mj-cs"/>
              </a:rPr>
              <a:t>Overview of Busines</a:t>
            </a:r>
            <a:r>
              <a:rPr lang="en-US" sz="3200" b="1" cap="all" dirty="0">
                <a:latin typeface="+mj-lt"/>
                <a:ea typeface="+mj-ea"/>
                <a:cs typeface="+mj-cs"/>
              </a:rPr>
              <a:t>s Divisions</a:t>
            </a:r>
            <a:endParaRPr lang="en-US" sz="3200" b="1" kern="1200" cap="all" baseline="0" dirty="0">
              <a:latin typeface="+mj-lt"/>
              <a:ea typeface="+mj-ea"/>
              <a:cs typeface="+mj-cs"/>
            </a:endParaRPr>
          </a:p>
        </p:txBody>
      </p:sp>
      <p:graphicFrame>
        <p:nvGraphicFramePr>
          <p:cNvPr id="4" name="Chart 3">
            <a:extLst>
              <a:ext uri="{FF2B5EF4-FFF2-40B4-BE49-F238E27FC236}">
                <a16:creationId xmlns:a16="http://schemas.microsoft.com/office/drawing/2014/main" id="{798A590E-AC36-8645-D410-E64AFAD067A2}"/>
              </a:ext>
            </a:extLst>
          </p:cNvPr>
          <p:cNvGraphicFramePr/>
          <p:nvPr>
            <p:extLst>
              <p:ext uri="{D42A27DB-BD31-4B8C-83A1-F6EECF244321}">
                <p14:modId xmlns:p14="http://schemas.microsoft.com/office/powerpoint/2010/main" val="2110183952"/>
              </p:ext>
            </p:extLst>
          </p:nvPr>
        </p:nvGraphicFramePr>
        <p:xfrm>
          <a:off x="48274" y="1478325"/>
          <a:ext cx="3628723" cy="374996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2">
            <a:extLst>
              <a:ext uri="{FF2B5EF4-FFF2-40B4-BE49-F238E27FC236}">
                <a16:creationId xmlns:a16="http://schemas.microsoft.com/office/drawing/2014/main" id="{88FD77FF-9CDB-210F-0A49-384E564A580A}"/>
              </a:ext>
            </a:extLst>
          </p:cNvPr>
          <p:cNvSpPr txBox="1">
            <a:spLocks/>
          </p:cNvSpPr>
          <p:nvPr/>
        </p:nvSpPr>
        <p:spPr>
          <a:xfrm>
            <a:off x="3676997" y="1168045"/>
            <a:ext cx="8232632" cy="45219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cap="none" baseline="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IN" sz="1200" b="1" u="sng" dirty="0">
                <a:solidFill>
                  <a:schemeClr val="tx1"/>
                </a:solidFill>
              </a:rPr>
              <a:t>Specialty Cables Division </a:t>
            </a:r>
            <a:r>
              <a:rPr lang="en-IN" sz="1200" dirty="0">
                <a:solidFill>
                  <a:schemeClr val="tx1"/>
                </a:solidFill>
              </a:rPr>
              <a:t>-  </a:t>
            </a:r>
            <a:r>
              <a:rPr lang="en-US" sz="1200" dirty="0">
                <a:solidFill>
                  <a:schemeClr val="tx1"/>
                </a:solidFill>
              </a:rPr>
              <a:t>offers </a:t>
            </a:r>
            <a:r>
              <a:rPr lang="en-US" sz="1200" dirty="0" err="1">
                <a:solidFill>
                  <a:schemeClr val="tx1"/>
                </a:solidFill>
              </a:rPr>
              <a:t>Speciality</a:t>
            </a:r>
            <a:r>
              <a:rPr lang="en-US" sz="1200" dirty="0">
                <a:solidFill>
                  <a:schemeClr val="tx1"/>
                </a:solidFill>
              </a:rPr>
              <a:t> Cables for the industrial usage and other applications where fire and safety, light weight and long term performance are of utmost importance</a:t>
            </a:r>
          </a:p>
          <a:p>
            <a:pPr algn="l"/>
            <a:r>
              <a:rPr lang="en-US" sz="1200" dirty="0">
                <a:solidFill>
                  <a:schemeClr val="tx1"/>
                </a:solidFill>
              </a:rPr>
              <a:t>Company has a wide product portfolio which includes railways rolling stock cables, naval </a:t>
            </a:r>
            <a:r>
              <a:rPr lang="en-US" sz="1200" dirty="0" err="1">
                <a:solidFill>
                  <a:schemeClr val="tx1"/>
                </a:solidFill>
              </a:rPr>
              <a:t>defence</a:t>
            </a:r>
            <a:r>
              <a:rPr lang="en-US" sz="1200" dirty="0">
                <a:solidFill>
                  <a:schemeClr val="tx1"/>
                </a:solidFill>
              </a:rPr>
              <a:t>, marine cables, solar PV cables, automotive cables, and connectors &amp; junction boxes. They also provide </a:t>
            </a:r>
            <a:r>
              <a:rPr lang="en-US" sz="1200" dirty="0" err="1">
                <a:solidFill>
                  <a:schemeClr val="tx1"/>
                </a:solidFill>
              </a:rPr>
              <a:t>provide</a:t>
            </a:r>
            <a:r>
              <a:rPr lang="en-US" sz="1200" dirty="0">
                <a:solidFill>
                  <a:schemeClr val="tx1"/>
                </a:solidFill>
              </a:rPr>
              <a:t> end to end solutions for electrical connectors and wiring harness with the complex arrangement of various wires and cables as per the demand of the client</a:t>
            </a:r>
          </a:p>
          <a:p>
            <a:pPr algn="l"/>
            <a:r>
              <a:rPr lang="en-US" sz="1200" dirty="0">
                <a:solidFill>
                  <a:schemeClr val="tx1"/>
                </a:solidFill>
              </a:rPr>
              <a:t>They have an installed capacity of 1,887.60 metric </a:t>
            </a:r>
            <a:r>
              <a:rPr lang="en-US" sz="1200" dirty="0" err="1">
                <a:solidFill>
                  <a:schemeClr val="tx1"/>
                </a:solidFill>
              </a:rPr>
              <a:t>tonnes</a:t>
            </a:r>
            <a:r>
              <a:rPr lang="en-US" sz="1200" dirty="0">
                <a:solidFill>
                  <a:schemeClr val="tx1"/>
                </a:solidFill>
              </a:rPr>
              <a:t>. Current Capacity utilization is around 57%</a:t>
            </a:r>
          </a:p>
          <a:p>
            <a:pPr algn="l"/>
            <a:endParaRPr lang="en-US" sz="1200" dirty="0">
              <a:solidFill>
                <a:schemeClr val="tx1"/>
              </a:solidFill>
            </a:endParaRPr>
          </a:p>
          <a:p>
            <a:pPr algn="l"/>
            <a:r>
              <a:rPr lang="en-US" sz="1200" b="1" u="sng" dirty="0">
                <a:solidFill>
                  <a:schemeClr val="tx1"/>
                </a:solidFill>
              </a:rPr>
              <a:t>Train Control &amp; </a:t>
            </a:r>
            <a:r>
              <a:rPr lang="en-US" sz="1200" b="1" u="sng" dirty="0" err="1">
                <a:solidFill>
                  <a:schemeClr val="tx1"/>
                </a:solidFill>
              </a:rPr>
              <a:t>Signalling</a:t>
            </a:r>
            <a:r>
              <a:rPr lang="en-US" sz="1200" b="1" u="sng" dirty="0">
                <a:solidFill>
                  <a:schemeClr val="tx1"/>
                </a:solidFill>
              </a:rPr>
              <a:t> Division</a:t>
            </a:r>
            <a:r>
              <a:rPr lang="en-US" sz="1200" dirty="0">
                <a:solidFill>
                  <a:schemeClr val="tx1"/>
                </a:solidFill>
              </a:rPr>
              <a:t> – Company has dedicated Railway </a:t>
            </a:r>
            <a:r>
              <a:rPr lang="en-US" sz="1200" dirty="0" err="1">
                <a:solidFill>
                  <a:schemeClr val="tx1"/>
                </a:solidFill>
              </a:rPr>
              <a:t>Signalling</a:t>
            </a:r>
            <a:r>
              <a:rPr lang="en-US" sz="1200" dirty="0">
                <a:solidFill>
                  <a:schemeClr val="tx1"/>
                </a:solidFill>
              </a:rPr>
              <a:t> &amp; Embedded System Design </a:t>
            </a:r>
            <a:r>
              <a:rPr lang="en-US" sz="1200" dirty="0" err="1">
                <a:solidFill>
                  <a:schemeClr val="tx1"/>
                </a:solidFill>
              </a:rPr>
              <a:t>centre</a:t>
            </a:r>
            <a:r>
              <a:rPr lang="en-US" sz="1200" dirty="0">
                <a:solidFill>
                  <a:schemeClr val="tx1"/>
                </a:solidFill>
              </a:rPr>
              <a:t> for the development of Train Control Products &amp; Solutions and is working towards development of Train Collision Avoidance System and Electronic Interlocking System under KAVACH project</a:t>
            </a:r>
          </a:p>
          <a:p>
            <a:pPr algn="l"/>
            <a:r>
              <a:rPr lang="en-US" sz="1200" dirty="0">
                <a:solidFill>
                  <a:schemeClr val="tx1"/>
                </a:solidFill>
              </a:rPr>
              <a:t>After successful testing in 2023, this company has been awarded technical clearance for deployment of its KAVACH system and order has been received from Indian Railway for installation of the same at 5 railway stations, 10 trains / locomotives and 5 units of Remote Interface Unit besides the track on a stretch of 43.6 km at “</a:t>
            </a:r>
            <a:r>
              <a:rPr lang="en-US" sz="1200" dirty="0" err="1">
                <a:solidFill>
                  <a:schemeClr val="tx1"/>
                </a:solidFill>
              </a:rPr>
              <a:t>Moula</a:t>
            </a:r>
            <a:r>
              <a:rPr lang="en-US" sz="1200" dirty="0">
                <a:solidFill>
                  <a:schemeClr val="tx1"/>
                </a:solidFill>
              </a:rPr>
              <a:t>-Ali (Excluding) - </a:t>
            </a:r>
            <a:r>
              <a:rPr lang="en-US" sz="1200" dirty="0" err="1">
                <a:solidFill>
                  <a:schemeClr val="tx1"/>
                </a:solidFill>
              </a:rPr>
              <a:t>Raghunathapalli</a:t>
            </a:r>
            <a:r>
              <a:rPr lang="en-US" sz="1200" dirty="0">
                <a:solidFill>
                  <a:schemeClr val="tx1"/>
                </a:solidFill>
              </a:rPr>
              <a:t> section of South Central Railway - Reach 2” covering 5 stations and 10 train sets. The said order is for an aggregate value of ₹ 16.86 crore</a:t>
            </a:r>
          </a:p>
          <a:p>
            <a:pPr algn="l"/>
            <a:r>
              <a:rPr lang="en-US" sz="1200" dirty="0">
                <a:solidFill>
                  <a:schemeClr val="tx1"/>
                </a:solidFill>
              </a:rPr>
              <a:t>Company has also received purchase order on December 12, 2024 from CLW for the supply, installation, testing, and commissioning of On-board </a:t>
            </a:r>
            <a:r>
              <a:rPr lang="en-US" sz="1200" dirty="0" err="1">
                <a:solidFill>
                  <a:schemeClr val="tx1"/>
                </a:solidFill>
              </a:rPr>
              <a:t>Kavach</a:t>
            </a:r>
            <a:r>
              <a:rPr lang="en-US" sz="1200" dirty="0">
                <a:solidFill>
                  <a:schemeClr val="tx1"/>
                </a:solidFill>
              </a:rPr>
              <a:t> equipment in 1,200 locomotives for an aggregate value of ₹ 978.60  crore</a:t>
            </a:r>
          </a:p>
          <a:p>
            <a:pPr algn="l"/>
            <a:r>
              <a:rPr lang="en-US" sz="1200" dirty="0">
                <a:solidFill>
                  <a:schemeClr val="tx1"/>
                </a:solidFill>
              </a:rPr>
              <a:t>They had an installed capacity of 4,492 Station TCAS, 2,264 Locomotive TCAS and 3,744 Remote Interface Unit</a:t>
            </a:r>
          </a:p>
        </p:txBody>
      </p:sp>
      <p:sp>
        <p:nvSpPr>
          <p:cNvPr id="8" name="TextBox 7">
            <a:extLst>
              <a:ext uri="{FF2B5EF4-FFF2-40B4-BE49-F238E27FC236}">
                <a16:creationId xmlns:a16="http://schemas.microsoft.com/office/drawing/2014/main" id="{3BFDBDAB-08A7-BE80-31DB-8991B66068D9}"/>
              </a:ext>
            </a:extLst>
          </p:cNvPr>
          <p:cNvSpPr txBox="1"/>
          <p:nvPr/>
        </p:nvSpPr>
        <p:spPr>
          <a:xfrm>
            <a:off x="604752" y="5308197"/>
            <a:ext cx="11053404" cy="461665"/>
          </a:xfrm>
          <a:prstGeom prst="rect">
            <a:avLst/>
          </a:prstGeom>
          <a:noFill/>
        </p:spPr>
        <p:txBody>
          <a:bodyPr wrap="square">
            <a:spAutoFit/>
          </a:bodyPr>
          <a:lstStyle/>
          <a:p>
            <a:r>
              <a:rPr lang="en-IN" sz="1200" dirty="0"/>
              <a:t>The company's infrastructure facility for manufacturing, testing, researching, and developing specialty cables is at Distt Mohali in Punjab. And their Railway Signalling &amp; Embedded System Design centre for Train Control &amp; Signalling Division is based at Bengaluru, Karnataka and Hyderabad, Telangana. </a:t>
            </a:r>
          </a:p>
        </p:txBody>
      </p:sp>
      <p:sp>
        <p:nvSpPr>
          <p:cNvPr id="9" name="TextBox 8">
            <a:extLst>
              <a:ext uri="{FF2B5EF4-FFF2-40B4-BE49-F238E27FC236}">
                <a16:creationId xmlns:a16="http://schemas.microsoft.com/office/drawing/2014/main" id="{D901639B-D4D1-C35C-6E98-24D81C817192}"/>
              </a:ext>
            </a:extLst>
          </p:cNvPr>
          <p:cNvSpPr txBox="1"/>
          <p:nvPr/>
        </p:nvSpPr>
        <p:spPr>
          <a:xfrm>
            <a:off x="725332" y="1142063"/>
            <a:ext cx="2581793" cy="307777"/>
          </a:xfrm>
          <a:prstGeom prst="rect">
            <a:avLst/>
          </a:prstGeom>
          <a:noFill/>
        </p:spPr>
        <p:txBody>
          <a:bodyPr wrap="square">
            <a:spAutoFit/>
          </a:bodyPr>
          <a:lstStyle/>
          <a:p>
            <a:r>
              <a:rPr lang="en-IN" sz="1400" u="sng" dirty="0"/>
              <a:t>Revenue split over last 3 years</a:t>
            </a:r>
          </a:p>
        </p:txBody>
      </p:sp>
    </p:spTree>
    <p:extLst>
      <p:ext uri="{BB962C8B-B14F-4D97-AF65-F5344CB8AC3E}">
        <p14:creationId xmlns:p14="http://schemas.microsoft.com/office/powerpoint/2010/main" val="320466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363696" y="6455739"/>
            <a:ext cx="294460" cy="187367"/>
          </a:xfrm>
        </p:spPr>
        <p:txBody>
          <a:bodyPr anchor="ctr">
            <a:normAutofit/>
          </a:bodyPr>
          <a:lstStyle/>
          <a:p>
            <a:pPr>
              <a:spcAft>
                <a:spcPts val="600"/>
              </a:spcAft>
            </a:pPr>
            <a:r>
              <a:rPr lang="en-US" dirty="0"/>
              <a:t>9</a:t>
            </a:r>
            <a:endParaRPr lang="en-US"/>
          </a:p>
        </p:txBody>
      </p:sp>
      <p:sp>
        <p:nvSpPr>
          <p:cNvPr id="7" name="Title 1"/>
          <p:cNvSpPr>
            <a:spLocks noGrp="1"/>
          </p:cNvSpPr>
          <p:nvPr>
            <p:ph type="title"/>
          </p:nvPr>
        </p:nvSpPr>
        <p:spPr>
          <a:xfrm>
            <a:off x="580144" y="457200"/>
            <a:ext cx="3932237" cy="886178"/>
          </a:xfrm>
        </p:spPr>
        <p:txBody>
          <a:bodyPr anchor="b">
            <a:normAutofit/>
          </a:bodyPr>
          <a:lstStyle/>
          <a:p>
            <a:r>
              <a:rPr lang="en-US" b="1" i="1" u="sng" dirty="0"/>
              <a:t>SWOT Analysis</a:t>
            </a:r>
          </a:p>
        </p:txBody>
      </p:sp>
      <p:graphicFrame>
        <p:nvGraphicFramePr>
          <p:cNvPr id="8" name="Diagram 7">
            <a:extLst>
              <a:ext uri="{FF2B5EF4-FFF2-40B4-BE49-F238E27FC236}">
                <a16:creationId xmlns:a16="http://schemas.microsoft.com/office/drawing/2014/main" id="{194B19D6-B4A5-FDD8-C679-4C3F0A9E6BC2}"/>
              </a:ext>
            </a:extLst>
          </p:cNvPr>
          <p:cNvGraphicFramePr/>
          <p:nvPr>
            <p:extLst>
              <p:ext uri="{D42A27DB-BD31-4B8C-83A1-F6EECF244321}">
                <p14:modId xmlns:p14="http://schemas.microsoft.com/office/powerpoint/2010/main" val="537278192"/>
              </p:ext>
            </p:extLst>
          </p:nvPr>
        </p:nvGraphicFramePr>
        <p:xfrm>
          <a:off x="580145" y="1529543"/>
          <a:ext cx="10400968" cy="43808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8656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E7859-C8E9-67EF-1825-D69095ECB79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7C484F-2974-5B13-0CAF-AEAA7DA21FD6}"/>
              </a:ext>
            </a:extLst>
          </p:cNvPr>
          <p:cNvSpPr>
            <a:spLocks noGrp="1"/>
          </p:cNvSpPr>
          <p:nvPr>
            <p:ph type="sldNum" sz="quarter" idx="12"/>
          </p:nvPr>
        </p:nvSpPr>
        <p:spPr>
          <a:xfrm>
            <a:off x="11363696" y="6455739"/>
            <a:ext cx="294460" cy="187367"/>
          </a:xfrm>
        </p:spPr>
        <p:txBody>
          <a:bodyPr anchor="ctr">
            <a:normAutofit/>
          </a:bodyPr>
          <a:lstStyle/>
          <a:p>
            <a:pPr>
              <a:spcAft>
                <a:spcPts val="600"/>
              </a:spcAft>
            </a:pPr>
            <a:r>
              <a:rPr lang="en-US" dirty="0"/>
              <a:t>9</a:t>
            </a:r>
            <a:endParaRPr lang="en-US"/>
          </a:p>
        </p:txBody>
      </p:sp>
      <p:sp>
        <p:nvSpPr>
          <p:cNvPr id="7" name="Title 1">
            <a:extLst>
              <a:ext uri="{FF2B5EF4-FFF2-40B4-BE49-F238E27FC236}">
                <a16:creationId xmlns:a16="http://schemas.microsoft.com/office/drawing/2014/main" id="{7F40AD9C-B7B8-DAFD-DD4B-5430F9ECB26B}"/>
              </a:ext>
            </a:extLst>
          </p:cNvPr>
          <p:cNvSpPr>
            <a:spLocks noGrp="1"/>
          </p:cNvSpPr>
          <p:nvPr>
            <p:ph type="title"/>
          </p:nvPr>
        </p:nvSpPr>
        <p:spPr>
          <a:xfrm>
            <a:off x="580144" y="457200"/>
            <a:ext cx="3932237" cy="886178"/>
          </a:xfrm>
        </p:spPr>
        <p:txBody>
          <a:bodyPr anchor="b">
            <a:normAutofit fontScale="90000"/>
          </a:bodyPr>
          <a:lstStyle/>
          <a:p>
            <a:r>
              <a:rPr lang="en-US" b="1" i="1" u="sng" dirty="0"/>
              <a:t>Key Financial Highlights</a:t>
            </a:r>
          </a:p>
        </p:txBody>
      </p:sp>
      <p:sp>
        <p:nvSpPr>
          <p:cNvPr id="12" name="Text Placeholder 3">
            <a:extLst>
              <a:ext uri="{FF2B5EF4-FFF2-40B4-BE49-F238E27FC236}">
                <a16:creationId xmlns:a16="http://schemas.microsoft.com/office/drawing/2014/main" id="{36C755C8-0BF3-363D-8C1E-9D4FA4397385}"/>
              </a:ext>
            </a:extLst>
          </p:cNvPr>
          <p:cNvSpPr>
            <a:spLocks noGrp="1"/>
          </p:cNvSpPr>
          <p:nvPr>
            <p:ph type="body" sz="half" idx="2"/>
          </p:nvPr>
        </p:nvSpPr>
        <p:spPr>
          <a:xfrm>
            <a:off x="745067" y="1512711"/>
            <a:ext cx="4658206" cy="4356277"/>
          </a:xfrm>
        </p:spPr>
        <p:txBody>
          <a:bodyPr>
            <a:normAutofit lnSpcReduction="10000"/>
          </a:bodyPr>
          <a:lstStyle/>
          <a:p>
            <a:pPr marL="285750" indent="-285750">
              <a:buFont typeface="Arial" panose="020B0604020202020204" pitchFamily="34" charset="0"/>
              <a:buChar char="•"/>
            </a:pPr>
            <a:r>
              <a:rPr lang="en-US" sz="1400" dirty="0"/>
              <a:t>For six months Sep ‘24 </a:t>
            </a:r>
          </a:p>
          <a:p>
            <a:pPr marL="742950" lvl="1" indent="-285750">
              <a:buFont typeface="Arial" panose="020B0604020202020204" pitchFamily="34" charset="0"/>
              <a:buChar char="•"/>
            </a:pPr>
            <a:r>
              <a:rPr lang="en-US" dirty="0"/>
              <a:t>Profit before tax, before exceptional items from wires and cables division was ₹ 7.14 crore, which is about 11.44% of the total income from </a:t>
            </a:r>
            <a:r>
              <a:rPr lang="en-US" dirty="0" err="1"/>
              <a:t>Speciality</a:t>
            </a:r>
            <a:r>
              <a:rPr lang="en-US" dirty="0"/>
              <a:t> Cables division</a:t>
            </a:r>
          </a:p>
          <a:p>
            <a:pPr marL="742950" lvl="1" indent="-285750">
              <a:buFont typeface="Arial" panose="020B0604020202020204" pitchFamily="34" charset="0"/>
              <a:buChar char="•"/>
            </a:pPr>
            <a:r>
              <a:rPr lang="en-US" dirty="0"/>
              <a:t>Further, the Company has incurred loss before tax from Train Control &amp; </a:t>
            </a:r>
            <a:r>
              <a:rPr lang="en-US" dirty="0" err="1"/>
              <a:t>Signalling</a:t>
            </a:r>
            <a:r>
              <a:rPr lang="en-US" dirty="0"/>
              <a:t> division which aggregated to ₹ (19.64) crore. </a:t>
            </a:r>
          </a:p>
          <a:p>
            <a:pPr marL="1200150" lvl="2" indent="-285750">
              <a:buFont typeface="Arial" panose="020B0604020202020204" pitchFamily="34" charset="0"/>
              <a:buChar char="•"/>
            </a:pPr>
            <a:r>
              <a:rPr lang="en-US" sz="1400" dirty="0"/>
              <a:t>Company had </a:t>
            </a:r>
            <a:r>
              <a:rPr lang="en-US" sz="1400" dirty="0" err="1"/>
              <a:t>capitalised</a:t>
            </a:r>
            <a:r>
              <a:rPr lang="en-US" sz="1400" dirty="0"/>
              <a:t> the expenses towards development of intangible asset for Train Collision Avoidance System on October 18, 2023, the expenses incurred towards the said division post such </a:t>
            </a:r>
            <a:r>
              <a:rPr lang="en-US" sz="1400" dirty="0" err="1"/>
              <a:t>capitalisation</a:t>
            </a:r>
            <a:r>
              <a:rPr lang="en-US" sz="1400" dirty="0"/>
              <a:t> are charged to profit and loss account, without any corresponding income being generated at present.</a:t>
            </a:r>
          </a:p>
          <a:p>
            <a:pPr marL="285750" indent="-285750">
              <a:buFont typeface="Arial" panose="020B0604020202020204" pitchFamily="34" charset="0"/>
              <a:buChar char="•"/>
            </a:pPr>
            <a:r>
              <a:rPr lang="en-US" sz="1400" dirty="0"/>
              <a:t>So </a:t>
            </a:r>
            <a:r>
              <a:rPr lang="en-US" sz="1400" dirty="0" err="1"/>
              <a:t>Speciality</a:t>
            </a:r>
            <a:r>
              <a:rPr lang="en-US" sz="1400" dirty="0"/>
              <a:t> cables division is in profits with EBITDA margin at 19.5%</a:t>
            </a:r>
          </a:p>
          <a:p>
            <a:pPr marL="285750" indent="-285750">
              <a:buFont typeface="Arial" panose="020B0604020202020204" pitchFamily="34" charset="0"/>
              <a:buChar char="•"/>
            </a:pPr>
            <a:r>
              <a:rPr lang="en-US" sz="1400" dirty="0"/>
              <a:t>Debt has increased in 2024, however portion of that will be reduced with repayments from the funds raised through IPO. Said that high debt will impact future profits and </a:t>
            </a:r>
            <a:r>
              <a:rPr lang="en-US" sz="1400" dirty="0" err="1"/>
              <a:t>RoE</a:t>
            </a:r>
            <a:endParaRPr lang="en-US" sz="1400" dirty="0"/>
          </a:p>
        </p:txBody>
      </p:sp>
      <p:graphicFrame>
        <p:nvGraphicFramePr>
          <p:cNvPr id="3" name="Table 2">
            <a:extLst>
              <a:ext uri="{FF2B5EF4-FFF2-40B4-BE49-F238E27FC236}">
                <a16:creationId xmlns:a16="http://schemas.microsoft.com/office/drawing/2014/main" id="{DF39EFD2-F519-7A50-E4E5-44904E8C77F2}"/>
              </a:ext>
            </a:extLst>
          </p:cNvPr>
          <p:cNvGraphicFramePr>
            <a:graphicFrameLocks noGrp="1"/>
          </p:cNvGraphicFramePr>
          <p:nvPr>
            <p:extLst>
              <p:ext uri="{D42A27DB-BD31-4B8C-83A1-F6EECF244321}">
                <p14:modId xmlns:p14="http://schemas.microsoft.com/office/powerpoint/2010/main" val="3612709328"/>
              </p:ext>
            </p:extLst>
          </p:nvPr>
        </p:nvGraphicFramePr>
        <p:xfrm>
          <a:off x="6309360" y="1512710"/>
          <a:ext cx="4876800" cy="3935166"/>
        </p:xfrm>
        <a:graphic>
          <a:graphicData uri="http://schemas.openxmlformats.org/drawingml/2006/table">
            <a:tbl>
              <a:tblPr/>
              <a:tblGrid>
                <a:gridCol w="1536700">
                  <a:extLst>
                    <a:ext uri="{9D8B030D-6E8A-4147-A177-3AD203B41FA5}">
                      <a16:colId xmlns:a16="http://schemas.microsoft.com/office/drawing/2014/main" val="3474118473"/>
                    </a:ext>
                  </a:extLst>
                </a:gridCol>
                <a:gridCol w="863600">
                  <a:extLst>
                    <a:ext uri="{9D8B030D-6E8A-4147-A177-3AD203B41FA5}">
                      <a16:colId xmlns:a16="http://schemas.microsoft.com/office/drawing/2014/main" val="1592949125"/>
                    </a:ext>
                  </a:extLst>
                </a:gridCol>
                <a:gridCol w="698500">
                  <a:extLst>
                    <a:ext uri="{9D8B030D-6E8A-4147-A177-3AD203B41FA5}">
                      <a16:colId xmlns:a16="http://schemas.microsoft.com/office/drawing/2014/main" val="2910641237"/>
                    </a:ext>
                  </a:extLst>
                </a:gridCol>
                <a:gridCol w="787400">
                  <a:extLst>
                    <a:ext uri="{9D8B030D-6E8A-4147-A177-3AD203B41FA5}">
                      <a16:colId xmlns:a16="http://schemas.microsoft.com/office/drawing/2014/main" val="99246620"/>
                    </a:ext>
                  </a:extLst>
                </a:gridCol>
                <a:gridCol w="990600">
                  <a:extLst>
                    <a:ext uri="{9D8B030D-6E8A-4147-A177-3AD203B41FA5}">
                      <a16:colId xmlns:a16="http://schemas.microsoft.com/office/drawing/2014/main" val="1765124701"/>
                    </a:ext>
                  </a:extLst>
                </a:gridCol>
              </a:tblGrid>
              <a:tr h="240100">
                <a:tc>
                  <a:txBody>
                    <a:bodyPr/>
                    <a:lstStyle/>
                    <a:p>
                      <a:pPr algn="l" fontAlgn="ctr"/>
                      <a:r>
                        <a:rPr lang="en-IN" sz="1100" b="1" i="0" u="none" strike="noStrike">
                          <a:solidFill>
                            <a:srgbClr val="000000"/>
                          </a:solidFill>
                          <a:effectLst/>
                          <a:latin typeface="Segoe UI" panose="020B0502040204020203" pitchFamily="34" charset="0"/>
                        </a:rPr>
                        <a:t>P&amp;L Key Stats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IN" sz="1100" b="0" i="0" u="none" strike="noStrike">
                          <a:solidFill>
                            <a:srgbClr val="000000"/>
                          </a:solidFill>
                          <a:effectLst/>
                          <a:latin typeface="Segoe UI" panose="020B0502040204020203" pitchFamily="34" charset="0"/>
                        </a:rPr>
                        <a:t>FY 22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IN" sz="1100" b="0" i="0" u="none" strike="noStrike">
                          <a:solidFill>
                            <a:srgbClr val="000000"/>
                          </a:solidFill>
                          <a:effectLst/>
                          <a:latin typeface="Segoe UI" panose="020B0502040204020203" pitchFamily="34" charset="0"/>
                        </a:rPr>
                        <a:t>FY 23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IN" sz="1100" b="0" i="0" u="none" strike="noStrike">
                          <a:solidFill>
                            <a:srgbClr val="000000"/>
                          </a:solidFill>
                          <a:effectLst/>
                          <a:latin typeface="Segoe UI" panose="020B0502040204020203" pitchFamily="34" charset="0"/>
                        </a:rPr>
                        <a:t>FY 24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IN" sz="1100" b="0" i="0" u="none" strike="noStrike">
                          <a:solidFill>
                            <a:srgbClr val="000000"/>
                          </a:solidFill>
                          <a:effectLst/>
                          <a:latin typeface="Segoe UI" panose="020B0502040204020203" pitchFamily="34" charset="0"/>
                        </a:rPr>
                        <a:t>6M Sep 24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9804853"/>
                  </a:ext>
                </a:extLst>
              </a:tr>
              <a:tr h="240100">
                <a:tc>
                  <a:txBody>
                    <a:bodyPr/>
                    <a:lstStyle/>
                    <a:p>
                      <a:pPr algn="l" fontAlgn="ctr"/>
                      <a:r>
                        <a:rPr lang="en-IN" sz="1100" b="1" i="0" u="none" strike="noStrike">
                          <a:solidFill>
                            <a:srgbClr val="000000"/>
                          </a:solidFill>
                          <a:effectLst/>
                          <a:latin typeface="Segoe UI" panose="020B0502040204020203" pitchFamily="34" charset="0"/>
                        </a:rPr>
                        <a:t>Revenue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IN" sz="1100" b="1" i="0" u="none" strike="noStrike">
                          <a:solidFill>
                            <a:srgbClr val="000000"/>
                          </a:solidFill>
                          <a:effectLst/>
                          <a:latin typeface="Segoe UI" panose="020B0502040204020203" pitchFamily="34" charset="0"/>
                        </a:rPr>
                        <a:t>104.25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IN" sz="1100" b="1" i="0" u="none" strike="noStrike">
                          <a:solidFill>
                            <a:srgbClr val="000000"/>
                          </a:solidFill>
                          <a:effectLst/>
                          <a:latin typeface="Segoe UI" panose="020B0502040204020203" pitchFamily="34" charset="0"/>
                        </a:rPr>
                        <a:t>152.8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IN" sz="1100" b="1" i="0" u="none" strike="noStrike">
                          <a:solidFill>
                            <a:srgbClr val="000000"/>
                          </a:solidFill>
                          <a:effectLst/>
                          <a:latin typeface="Segoe UI" panose="020B0502040204020203" pitchFamily="34" charset="0"/>
                        </a:rPr>
                        <a:t>151.75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IN" sz="1100" b="1" i="0" u="none" strike="noStrike">
                          <a:solidFill>
                            <a:srgbClr val="000000"/>
                          </a:solidFill>
                          <a:effectLst/>
                          <a:latin typeface="Segoe UI" panose="020B0502040204020203" pitchFamily="34" charset="0"/>
                        </a:rPr>
                        <a:t>65.13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80157528"/>
                  </a:ext>
                </a:extLst>
              </a:tr>
              <a:tr h="240100">
                <a:tc>
                  <a:txBody>
                    <a:bodyPr/>
                    <a:lstStyle/>
                    <a:p>
                      <a:pPr algn="l" fontAlgn="ctr"/>
                      <a:r>
                        <a:rPr lang="en-IN" sz="1100" b="0" i="0" u="none" strike="noStrike">
                          <a:solidFill>
                            <a:srgbClr val="000000"/>
                          </a:solidFill>
                          <a:effectLst/>
                          <a:latin typeface="Segoe UI" panose="020B0502040204020203" pitchFamily="34" charset="0"/>
                        </a:rPr>
                        <a:t>EBITDA</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IN" sz="1100" b="0" i="0" u="none" strike="noStrike">
                          <a:solidFill>
                            <a:srgbClr val="000000"/>
                          </a:solidFill>
                          <a:effectLst/>
                          <a:latin typeface="Segoe UI" panose="020B0502040204020203" pitchFamily="34" charset="0"/>
                        </a:rPr>
                        <a:t>9.5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IN" sz="1100" b="0" i="0" u="none" strike="noStrike">
                          <a:solidFill>
                            <a:srgbClr val="000000"/>
                          </a:solidFill>
                          <a:effectLst/>
                          <a:latin typeface="Segoe UI" panose="020B0502040204020203" pitchFamily="34" charset="0"/>
                        </a:rPr>
                        <a:t>26.54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IN" sz="1100" b="0" i="0" u="none" strike="noStrike">
                          <a:solidFill>
                            <a:srgbClr val="000000"/>
                          </a:solidFill>
                          <a:effectLst/>
                          <a:latin typeface="Segoe UI" panose="020B0502040204020203" pitchFamily="34" charset="0"/>
                        </a:rPr>
                        <a:t>36.66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IN" sz="1100" b="0" i="0" u="none" strike="noStrike">
                          <a:solidFill>
                            <a:srgbClr val="000000"/>
                          </a:solidFill>
                          <a:effectLst/>
                          <a:latin typeface="Segoe UI" panose="020B0502040204020203" pitchFamily="34" charset="0"/>
                        </a:rPr>
                        <a:t>0.81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0995935"/>
                  </a:ext>
                </a:extLst>
              </a:tr>
              <a:tr h="240100">
                <a:tc>
                  <a:txBody>
                    <a:bodyPr/>
                    <a:lstStyle/>
                    <a:p>
                      <a:pPr algn="l" fontAlgn="ctr"/>
                      <a:r>
                        <a:rPr lang="en-IN" sz="1100" b="0" i="1" u="none" strike="noStrike">
                          <a:solidFill>
                            <a:srgbClr val="000000"/>
                          </a:solidFill>
                          <a:effectLst/>
                          <a:latin typeface="Segoe UI" panose="020B0502040204020203" pitchFamily="34" charset="0"/>
                        </a:rPr>
                        <a:t>% of sales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IN" sz="1100" b="0" i="1" u="none" strike="noStrike">
                          <a:solidFill>
                            <a:srgbClr val="000000"/>
                          </a:solidFill>
                          <a:effectLst/>
                          <a:latin typeface="Segoe UI" panose="020B0502040204020203" pitchFamily="34" charset="0"/>
                        </a:rPr>
                        <a:t>9.1%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IN" sz="1100" b="0" i="1" u="none" strike="noStrike">
                          <a:solidFill>
                            <a:srgbClr val="000000"/>
                          </a:solidFill>
                          <a:effectLst/>
                          <a:latin typeface="Segoe UI" panose="020B0502040204020203" pitchFamily="34" charset="0"/>
                        </a:rPr>
                        <a:t>17.4%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IN" sz="1100" b="0" i="1" u="none" strike="noStrike">
                          <a:solidFill>
                            <a:srgbClr val="000000"/>
                          </a:solidFill>
                          <a:effectLst/>
                          <a:latin typeface="Segoe UI" panose="020B0502040204020203" pitchFamily="34" charset="0"/>
                        </a:rPr>
                        <a:t>24.2%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IN" sz="1100" b="0" i="1" u="none" strike="noStrike">
                          <a:solidFill>
                            <a:srgbClr val="000000"/>
                          </a:solidFill>
                          <a:effectLst/>
                          <a:latin typeface="Segoe UI" panose="020B0502040204020203" pitchFamily="34" charset="0"/>
                        </a:rPr>
                        <a:t>1.2%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1523344"/>
                  </a:ext>
                </a:extLst>
              </a:tr>
              <a:tr h="240100">
                <a:tc>
                  <a:txBody>
                    <a:bodyPr/>
                    <a:lstStyle/>
                    <a:p>
                      <a:pPr algn="l" fontAlgn="ctr"/>
                      <a:r>
                        <a:rPr lang="en-IN" sz="1100" b="1" i="0" u="none" strike="noStrike">
                          <a:solidFill>
                            <a:srgbClr val="000000"/>
                          </a:solidFill>
                          <a:effectLst/>
                          <a:latin typeface="Segoe UI" panose="020B0502040204020203" pitchFamily="34" charset="0"/>
                        </a:rPr>
                        <a:t>Profit After Tax</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IN" sz="1100" b="1" i="0" u="none" strike="noStrike">
                          <a:solidFill>
                            <a:srgbClr val="000000"/>
                          </a:solidFill>
                          <a:effectLst/>
                          <a:latin typeface="Segoe UI" panose="020B0502040204020203" pitchFamily="34" charset="0"/>
                        </a:rPr>
                        <a:t>1.89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IN" sz="1100" b="1" i="0" u="none" strike="noStrike">
                          <a:solidFill>
                            <a:srgbClr val="000000"/>
                          </a:solidFill>
                          <a:effectLst/>
                          <a:latin typeface="Segoe UI" panose="020B0502040204020203" pitchFamily="34" charset="0"/>
                        </a:rPr>
                        <a:t>13.81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IN" sz="1100" b="1" i="0" u="none" strike="noStrike">
                          <a:solidFill>
                            <a:srgbClr val="000000"/>
                          </a:solidFill>
                          <a:effectLst/>
                          <a:latin typeface="Segoe UI" panose="020B0502040204020203" pitchFamily="34" charset="0"/>
                        </a:rPr>
                        <a:t>14.69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IN" sz="1100" b="1" i="0" u="none" strike="noStrike">
                          <a:solidFill>
                            <a:srgbClr val="000000"/>
                          </a:solidFill>
                          <a:effectLst/>
                          <a:latin typeface="Segoe UI" panose="020B0502040204020203" pitchFamily="34" charset="0"/>
                        </a:rPr>
                        <a:t>-12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5985251"/>
                  </a:ext>
                </a:extLst>
              </a:tr>
              <a:tr h="240100">
                <a:tc>
                  <a:txBody>
                    <a:bodyPr/>
                    <a:lstStyle/>
                    <a:p>
                      <a:pPr algn="l" fontAlgn="ctr"/>
                      <a:r>
                        <a:rPr lang="en-IN" sz="1100" b="0" i="1" u="none" strike="noStrike">
                          <a:solidFill>
                            <a:srgbClr val="000000"/>
                          </a:solidFill>
                          <a:effectLst/>
                          <a:latin typeface="Segoe UI" panose="020B0502040204020203" pitchFamily="34" charset="0"/>
                        </a:rPr>
                        <a:t>% of sales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IN" sz="1100" b="0" i="1" u="none" strike="noStrike">
                          <a:solidFill>
                            <a:srgbClr val="000000"/>
                          </a:solidFill>
                          <a:effectLst/>
                          <a:latin typeface="Segoe UI" panose="020B0502040204020203" pitchFamily="34" charset="0"/>
                        </a:rPr>
                        <a:t>1.8%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IN" sz="1100" b="0" i="1" u="none" strike="noStrike">
                          <a:solidFill>
                            <a:srgbClr val="000000"/>
                          </a:solidFill>
                          <a:effectLst/>
                          <a:latin typeface="Segoe UI" panose="020B0502040204020203" pitchFamily="34" charset="0"/>
                        </a:rPr>
                        <a:t>9.0%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IN" sz="1100" b="0" i="1" u="none" strike="noStrike">
                          <a:solidFill>
                            <a:srgbClr val="000000"/>
                          </a:solidFill>
                          <a:effectLst/>
                          <a:latin typeface="Segoe UI" panose="020B0502040204020203" pitchFamily="34" charset="0"/>
                        </a:rPr>
                        <a:t>9.7%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IN" sz="1100" b="0" i="1" u="none" strike="noStrike">
                          <a:solidFill>
                            <a:srgbClr val="000000"/>
                          </a:solidFill>
                          <a:effectLst/>
                          <a:latin typeface="Segoe UI" panose="020B0502040204020203" pitchFamily="34" charset="0"/>
                        </a:rPr>
                        <a:t>-18.4%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68911791"/>
                  </a:ext>
                </a:extLst>
              </a:tr>
              <a:tr h="240100">
                <a:tc>
                  <a:txBody>
                    <a:bodyPr/>
                    <a:lstStyle/>
                    <a:p>
                      <a:pPr algn="l" fontAlgn="ctr"/>
                      <a:r>
                        <a:rPr lang="en-IN" sz="1100" b="0" i="1" u="none" strike="noStrike">
                          <a:solidFill>
                            <a:srgbClr val="000000"/>
                          </a:solidFill>
                          <a:effectLst/>
                          <a:latin typeface="Segoe UI" panose="020B0502040204020203"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IN" sz="1100" b="0" i="1" u="none" strike="noStrike">
                          <a:solidFill>
                            <a:srgbClr val="000000"/>
                          </a:solidFill>
                          <a:effectLst/>
                          <a:latin typeface="Segoe UI" panose="020B0502040204020203"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IN" sz="1100" b="0" i="1" u="none" strike="noStrike">
                          <a:solidFill>
                            <a:srgbClr val="000000"/>
                          </a:solidFill>
                          <a:effectLst/>
                          <a:latin typeface="Segoe UI" panose="020B0502040204020203"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IN" sz="1100" b="0" i="1" u="none" strike="noStrike">
                          <a:solidFill>
                            <a:srgbClr val="000000"/>
                          </a:solidFill>
                          <a:effectLst/>
                          <a:latin typeface="Segoe UI" panose="020B0502040204020203"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IN" sz="1100" b="0" i="1" u="none" strike="noStrike">
                          <a:solidFill>
                            <a:srgbClr val="000000"/>
                          </a:solidFill>
                          <a:effectLst/>
                          <a:latin typeface="Segoe UI" panose="020B0502040204020203"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79450977"/>
                  </a:ext>
                </a:extLst>
              </a:tr>
              <a:tr h="240100">
                <a:tc>
                  <a:txBody>
                    <a:bodyPr/>
                    <a:lstStyle/>
                    <a:p>
                      <a:pPr algn="l" fontAlgn="ctr"/>
                      <a:r>
                        <a:rPr lang="en-IN" sz="1100" b="0" i="1" u="none" strike="noStrike">
                          <a:solidFill>
                            <a:srgbClr val="000000"/>
                          </a:solidFill>
                          <a:effectLst/>
                          <a:latin typeface="Segoe UI" panose="020B0502040204020203" pitchFamily="34" charset="0"/>
                        </a:rPr>
                        <a:t>RoCE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IN" sz="1100" b="0" i="1" u="none" strike="noStrike">
                          <a:solidFill>
                            <a:srgbClr val="000000"/>
                          </a:solidFill>
                          <a:effectLst/>
                          <a:latin typeface="Segoe UI" panose="020B0502040204020203" pitchFamily="34" charset="0"/>
                        </a:rPr>
                        <a:t>8.4%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IN" sz="1100" b="0" i="1" u="none" strike="noStrike">
                          <a:solidFill>
                            <a:srgbClr val="000000"/>
                          </a:solidFill>
                          <a:effectLst/>
                          <a:latin typeface="Segoe UI" panose="020B0502040204020203" pitchFamily="34" charset="0"/>
                        </a:rPr>
                        <a:t>27.2%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IN" sz="1100" b="0" i="1" u="none" strike="noStrike">
                          <a:solidFill>
                            <a:srgbClr val="000000"/>
                          </a:solidFill>
                          <a:effectLst/>
                          <a:latin typeface="Segoe UI" panose="020B0502040204020203" pitchFamily="34" charset="0"/>
                        </a:rPr>
                        <a:t>26.1%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IN" sz="1100" b="0" i="1" u="none" strike="noStrike">
                          <a:solidFill>
                            <a:srgbClr val="000000"/>
                          </a:solidFill>
                          <a:effectLst/>
                          <a:latin typeface="Segoe UI" panose="020B0502040204020203" pitchFamily="34" charset="0"/>
                        </a:rPr>
                        <a:t>-37.5%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94166070"/>
                  </a:ext>
                </a:extLst>
              </a:tr>
              <a:tr h="240100">
                <a:tc>
                  <a:txBody>
                    <a:bodyPr/>
                    <a:lstStyle/>
                    <a:p>
                      <a:pPr algn="l" fontAlgn="ctr"/>
                      <a:r>
                        <a:rPr lang="en-IN" sz="1100" b="0" i="1" u="none" strike="noStrike">
                          <a:solidFill>
                            <a:srgbClr val="000000"/>
                          </a:solidFill>
                          <a:effectLst/>
                          <a:latin typeface="Segoe UI" panose="020B0502040204020203"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IN" sz="1100" b="0" i="1" u="none" strike="noStrike">
                          <a:solidFill>
                            <a:srgbClr val="000000"/>
                          </a:solidFill>
                          <a:effectLst/>
                          <a:latin typeface="Segoe UI" panose="020B0502040204020203"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IN" sz="1100" b="0" i="1" u="none" strike="noStrike">
                          <a:solidFill>
                            <a:srgbClr val="000000"/>
                          </a:solidFill>
                          <a:effectLst/>
                          <a:latin typeface="Segoe UI" panose="020B0502040204020203"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IN" sz="1100" b="0" i="1" u="none" strike="noStrike">
                          <a:solidFill>
                            <a:srgbClr val="000000"/>
                          </a:solidFill>
                          <a:effectLst/>
                          <a:latin typeface="Segoe UI" panose="020B0502040204020203"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IN" sz="1100" b="0" i="1" u="none" strike="noStrike">
                          <a:solidFill>
                            <a:srgbClr val="000000"/>
                          </a:solidFill>
                          <a:effectLst/>
                          <a:latin typeface="Segoe UI" panose="020B0502040204020203"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24984171"/>
                  </a:ext>
                </a:extLst>
              </a:tr>
              <a:tr h="240100">
                <a:tc>
                  <a:txBody>
                    <a:bodyPr/>
                    <a:lstStyle/>
                    <a:p>
                      <a:pPr algn="l" fontAlgn="ctr"/>
                      <a:r>
                        <a:rPr lang="en-IN" sz="1100" b="0" i="1" u="none" strike="noStrike">
                          <a:solidFill>
                            <a:srgbClr val="000000"/>
                          </a:solidFill>
                          <a:effectLst/>
                          <a:latin typeface="Segoe UI" panose="020B0502040204020203"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IN" sz="1100" b="0" i="1" u="none" strike="noStrike">
                          <a:solidFill>
                            <a:srgbClr val="000000"/>
                          </a:solidFill>
                          <a:effectLst/>
                          <a:latin typeface="Segoe UI" panose="020B0502040204020203"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IN" sz="1100" b="0" i="1" u="none" strike="noStrike">
                          <a:solidFill>
                            <a:srgbClr val="000000"/>
                          </a:solidFill>
                          <a:effectLst/>
                          <a:latin typeface="Segoe UI" panose="020B0502040204020203"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IN" sz="1100" b="0" i="1" u="none" strike="noStrike">
                          <a:solidFill>
                            <a:srgbClr val="000000"/>
                          </a:solidFill>
                          <a:effectLst/>
                          <a:latin typeface="Segoe UI" panose="020B0502040204020203"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IN" sz="1100" b="0" i="1" u="none" strike="noStrike">
                          <a:solidFill>
                            <a:srgbClr val="000000"/>
                          </a:solidFill>
                          <a:effectLst/>
                          <a:latin typeface="Segoe UI" panose="020B0502040204020203"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75463777"/>
                  </a:ext>
                </a:extLst>
              </a:tr>
              <a:tr h="240100">
                <a:tc>
                  <a:txBody>
                    <a:bodyPr/>
                    <a:lstStyle/>
                    <a:p>
                      <a:pPr algn="l" fontAlgn="ctr"/>
                      <a:r>
                        <a:rPr lang="en-IN" sz="1100" b="1" i="0" u="none" strike="noStrike">
                          <a:solidFill>
                            <a:srgbClr val="000000"/>
                          </a:solidFill>
                          <a:effectLst/>
                          <a:latin typeface="Segoe UI" panose="020B0502040204020203" pitchFamily="34" charset="0"/>
                        </a:rPr>
                        <a:t>Balance Sheet Key Stats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IN" sz="1100" b="0" i="0" u="none" strike="noStrike">
                          <a:solidFill>
                            <a:srgbClr val="000000"/>
                          </a:solidFill>
                          <a:effectLst/>
                          <a:latin typeface="Segoe UI" panose="020B0502040204020203"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IN" sz="1100" b="0" i="0" u="none" strike="noStrike">
                          <a:solidFill>
                            <a:srgbClr val="000000"/>
                          </a:solidFill>
                          <a:effectLst/>
                          <a:latin typeface="Segoe UI" panose="020B0502040204020203"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IN" sz="1100" b="0" i="0" u="none" strike="noStrike">
                          <a:solidFill>
                            <a:srgbClr val="000000"/>
                          </a:solidFill>
                          <a:effectLst/>
                          <a:latin typeface="Segoe UI" panose="020B0502040204020203"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IN" sz="1100" b="0" i="0" u="none" strike="noStrike">
                          <a:solidFill>
                            <a:srgbClr val="000000"/>
                          </a:solidFill>
                          <a:effectLst/>
                          <a:latin typeface="Segoe UI" panose="020B0502040204020203"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22423922"/>
                  </a:ext>
                </a:extLst>
              </a:tr>
              <a:tr h="240100">
                <a:tc>
                  <a:txBody>
                    <a:bodyPr/>
                    <a:lstStyle/>
                    <a:p>
                      <a:pPr algn="l" fontAlgn="ctr"/>
                      <a:r>
                        <a:rPr lang="en-IN" sz="1100" b="0" i="0" u="none" strike="noStrike">
                          <a:solidFill>
                            <a:srgbClr val="000000"/>
                          </a:solidFill>
                          <a:effectLst/>
                          <a:latin typeface="Segoe UI" panose="020B0502040204020203" pitchFamily="34" charset="0"/>
                        </a:rPr>
                        <a:t>Net Worth</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IN" sz="1100" b="0" i="0" u="none" strike="noStrike">
                          <a:solidFill>
                            <a:srgbClr val="000000"/>
                          </a:solidFill>
                          <a:effectLst/>
                          <a:latin typeface="Segoe UI" panose="020B0502040204020203" pitchFamily="34" charset="0"/>
                        </a:rPr>
                        <a:t>15.61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IN" sz="1100" b="0" i="0" u="none" strike="noStrike">
                          <a:solidFill>
                            <a:srgbClr val="000000"/>
                          </a:solidFill>
                          <a:effectLst/>
                          <a:latin typeface="Segoe UI" panose="020B0502040204020203" pitchFamily="34" charset="0"/>
                        </a:rPr>
                        <a:t>29.42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IN" sz="1100" b="0" i="0" u="none" strike="noStrike">
                          <a:solidFill>
                            <a:srgbClr val="000000"/>
                          </a:solidFill>
                          <a:effectLst/>
                          <a:latin typeface="Segoe UI" panose="020B0502040204020203" pitchFamily="34" charset="0"/>
                        </a:rPr>
                        <a:t>44.11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IN" sz="1100" b="0" i="0" u="none" strike="noStrike">
                          <a:solidFill>
                            <a:srgbClr val="000000"/>
                          </a:solidFill>
                          <a:effectLst/>
                          <a:latin typeface="Segoe UI" panose="020B0502040204020203" pitchFamily="34" charset="0"/>
                        </a:rPr>
                        <a:t>34.18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98645623"/>
                  </a:ext>
                </a:extLst>
              </a:tr>
              <a:tr h="240100">
                <a:tc>
                  <a:txBody>
                    <a:bodyPr/>
                    <a:lstStyle/>
                    <a:p>
                      <a:pPr algn="l" fontAlgn="ctr"/>
                      <a:r>
                        <a:rPr lang="en-IN" sz="1100" b="0" i="0" u="none" strike="noStrike">
                          <a:solidFill>
                            <a:srgbClr val="000000"/>
                          </a:solidFill>
                          <a:effectLst/>
                          <a:latin typeface="Segoe UI" panose="020B0502040204020203" pitchFamily="34" charset="0"/>
                        </a:rPr>
                        <a:t>Reserves and Surplus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IN" sz="1100" b="0" i="0" u="none" strike="noStrike">
                          <a:solidFill>
                            <a:srgbClr val="000000"/>
                          </a:solidFill>
                          <a:effectLst/>
                          <a:latin typeface="Segoe UI" panose="020B0502040204020203" pitchFamily="34" charset="0"/>
                        </a:rPr>
                        <a:t>5.61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IN" sz="1100" b="0" i="0" u="none" strike="noStrike">
                          <a:solidFill>
                            <a:srgbClr val="000000"/>
                          </a:solidFill>
                          <a:effectLst/>
                          <a:latin typeface="Segoe UI" panose="020B0502040204020203" pitchFamily="34" charset="0"/>
                        </a:rPr>
                        <a:t>19.42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IN" sz="1100" b="0" i="0" u="none" strike="noStrike">
                          <a:solidFill>
                            <a:srgbClr val="000000"/>
                          </a:solidFill>
                          <a:effectLst/>
                          <a:latin typeface="Segoe UI" panose="020B0502040204020203" pitchFamily="34" charset="0"/>
                        </a:rPr>
                        <a:t>34.11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IN" sz="1100" b="0" i="0" u="none" strike="noStrike">
                          <a:solidFill>
                            <a:srgbClr val="000000"/>
                          </a:solidFill>
                          <a:effectLst/>
                          <a:latin typeface="Segoe UI" panose="020B0502040204020203" pitchFamily="34" charset="0"/>
                        </a:rPr>
                        <a:t>4.18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38942487"/>
                  </a:ext>
                </a:extLst>
              </a:tr>
              <a:tr h="240100">
                <a:tc>
                  <a:txBody>
                    <a:bodyPr/>
                    <a:lstStyle/>
                    <a:p>
                      <a:pPr algn="l" fontAlgn="ctr"/>
                      <a:r>
                        <a:rPr lang="en-IN" sz="1100" b="0" i="0" u="none" strike="noStrike">
                          <a:solidFill>
                            <a:srgbClr val="000000"/>
                          </a:solidFill>
                          <a:effectLst/>
                          <a:latin typeface="Segoe UI" panose="020B0502040204020203" pitchFamily="34" charset="0"/>
                        </a:rPr>
                        <a:t>Total Borrowing</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IN" sz="1100" b="0" i="0" u="none" strike="noStrike">
                          <a:solidFill>
                            <a:srgbClr val="000000"/>
                          </a:solidFill>
                          <a:effectLst/>
                          <a:latin typeface="Segoe UI" panose="020B0502040204020203" pitchFamily="34" charset="0"/>
                        </a:rPr>
                        <a:t>80.68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IN" sz="1100" b="0" i="0" u="none" strike="noStrike">
                          <a:solidFill>
                            <a:srgbClr val="000000"/>
                          </a:solidFill>
                          <a:effectLst/>
                          <a:latin typeface="Segoe UI" panose="020B0502040204020203" pitchFamily="34" charset="0"/>
                        </a:rPr>
                        <a:t>74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IN" sz="1100" b="0" i="0" u="none" strike="noStrike">
                          <a:solidFill>
                            <a:srgbClr val="000000"/>
                          </a:solidFill>
                          <a:effectLst/>
                          <a:latin typeface="Segoe UI" panose="020B0502040204020203" pitchFamily="34" charset="0"/>
                        </a:rPr>
                        <a:t>81.61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IN" sz="1100" b="0" i="0" u="none" strike="noStrike">
                          <a:solidFill>
                            <a:srgbClr val="000000"/>
                          </a:solidFill>
                          <a:effectLst/>
                          <a:latin typeface="Segoe UI" panose="020B0502040204020203" pitchFamily="34" charset="0"/>
                        </a:rPr>
                        <a:t>98.01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28563789"/>
                  </a:ext>
                </a:extLst>
              </a:tr>
              <a:tr h="470966">
                <a:tc>
                  <a:txBody>
                    <a:bodyPr/>
                    <a:lstStyle/>
                    <a:p>
                      <a:pPr algn="l" fontAlgn="ctr"/>
                      <a:r>
                        <a:rPr lang="en-US" sz="1100" b="1" i="1" u="none" strike="noStrike">
                          <a:solidFill>
                            <a:srgbClr val="000000"/>
                          </a:solidFill>
                          <a:effectLst/>
                          <a:latin typeface="Segoe UI" panose="020B0502040204020203" pitchFamily="34" charset="0"/>
                        </a:rPr>
                        <a:t>Debt to Equity Ratio (in times)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IN" sz="1100" b="1" i="1" u="none" strike="noStrike">
                          <a:solidFill>
                            <a:srgbClr val="000000"/>
                          </a:solidFill>
                          <a:effectLst/>
                          <a:latin typeface="Segoe UI" panose="020B0502040204020203" pitchFamily="34" charset="0"/>
                        </a:rPr>
                        <a:t>5.2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IN" sz="1100" b="1" i="1" u="none" strike="noStrike">
                          <a:solidFill>
                            <a:srgbClr val="000000"/>
                          </a:solidFill>
                          <a:effectLst/>
                          <a:latin typeface="Segoe UI" panose="020B0502040204020203" pitchFamily="34" charset="0"/>
                        </a:rPr>
                        <a:t>2.5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IN" sz="1100" b="1" i="1" u="none" strike="noStrike">
                          <a:solidFill>
                            <a:srgbClr val="000000"/>
                          </a:solidFill>
                          <a:effectLst/>
                          <a:latin typeface="Segoe UI" panose="020B0502040204020203" pitchFamily="34" charset="0"/>
                        </a:rPr>
                        <a:t>1.9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IN" sz="1100" b="1" i="1" u="none" strike="noStrike" dirty="0">
                          <a:solidFill>
                            <a:srgbClr val="000000"/>
                          </a:solidFill>
                          <a:effectLst/>
                          <a:latin typeface="Segoe UI" panose="020B0502040204020203" pitchFamily="34" charset="0"/>
                        </a:rPr>
                        <a:t>3.1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94015220"/>
                  </a:ext>
                </a:extLst>
              </a:tr>
            </a:tbl>
          </a:graphicData>
        </a:graphic>
      </p:graphicFrame>
    </p:spTree>
    <p:extLst>
      <p:ext uri="{BB962C8B-B14F-4D97-AF65-F5344CB8AC3E}">
        <p14:creationId xmlns:p14="http://schemas.microsoft.com/office/powerpoint/2010/main" val="585401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007E30-3841-8E65-A07D-2A7D5FA8754D}"/>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n-US" smtClean="0"/>
              <a:pPr>
                <a:spcAft>
                  <a:spcPts val="600"/>
                </a:spcAft>
              </a:pPr>
              <a:t>7</a:t>
            </a:fld>
            <a:endParaRPr lang="en-US"/>
          </a:p>
        </p:txBody>
      </p:sp>
      <p:sp>
        <p:nvSpPr>
          <p:cNvPr id="7" name="Content Placeholder 6">
            <a:extLst>
              <a:ext uri="{FF2B5EF4-FFF2-40B4-BE49-F238E27FC236}">
                <a16:creationId xmlns:a16="http://schemas.microsoft.com/office/drawing/2014/main" id="{D6B9AEE0-5B02-E073-B5B3-2AA4CDAE9C98}"/>
              </a:ext>
            </a:extLst>
          </p:cNvPr>
          <p:cNvSpPr txBox="1">
            <a:spLocks/>
          </p:cNvSpPr>
          <p:nvPr/>
        </p:nvSpPr>
        <p:spPr>
          <a:xfrm>
            <a:off x="515938" y="246621"/>
            <a:ext cx="11150600" cy="920336"/>
          </a:xfrm>
          <a:prstGeom prst="rect">
            <a:avLst/>
          </a:prstGeom>
        </p:spPr>
        <p:txBody>
          <a:bodyPr vert="horz" lIns="0" tIns="0" rIns="0" bIns="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ts val="600"/>
              </a:spcAft>
              <a:buNone/>
            </a:pPr>
            <a:r>
              <a:rPr lang="en-US" sz="3200" b="1" kern="1200" cap="all" baseline="0" dirty="0">
                <a:latin typeface="+mj-lt"/>
                <a:ea typeface="+mj-ea"/>
                <a:cs typeface="+mj-cs"/>
              </a:rPr>
              <a:t>Specialty</a:t>
            </a:r>
            <a:r>
              <a:rPr lang="en-US" sz="3200" b="1" cap="all" dirty="0">
                <a:latin typeface="+mj-lt"/>
                <a:ea typeface="+mj-ea"/>
                <a:cs typeface="+mj-cs"/>
              </a:rPr>
              <a:t> Cables Market</a:t>
            </a:r>
            <a:endParaRPr lang="en-US" sz="3200" b="1" kern="1200" cap="all" baseline="0" dirty="0">
              <a:latin typeface="+mj-lt"/>
              <a:ea typeface="+mj-ea"/>
              <a:cs typeface="+mj-cs"/>
            </a:endParaRPr>
          </a:p>
        </p:txBody>
      </p:sp>
      <p:pic>
        <p:nvPicPr>
          <p:cNvPr id="6" name="Picture 5">
            <a:extLst>
              <a:ext uri="{FF2B5EF4-FFF2-40B4-BE49-F238E27FC236}">
                <a16:creationId xmlns:a16="http://schemas.microsoft.com/office/drawing/2014/main" id="{D081254C-B64D-5C7F-1210-969FAD6887F1}"/>
              </a:ext>
            </a:extLst>
          </p:cNvPr>
          <p:cNvPicPr>
            <a:picLocks noChangeAspect="1"/>
          </p:cNvPicPr>
          <p:nvPr/>
        </p:nvPicPr>
        <p:blipFill>
          <a:blip r:embed="rId2"/>
          <a:stretch>
            <a:fillRect/>
          </a:stretch>
        </p:blipFill>
        <p:spPr>
          <a:xfrm>
            <a:off x="515938" y="1310456"/>
            <a:ext cx="4419983" cy="2118544"/>
          </a:xfrm>
          <a:prstGeom prst="rect">
            <a:avLst/>
          </a:prstGeom>
        </p:spPr>
      </p:pic>
      <p:sp>
        <p:nvSpPr>
          <p:cNvPr id="10" name="TextBox 9">
            <a:extLst>
              <a:ext uri="{FF2B5EF4-FFF2-40B4-BE49-F238E27FC236}">
                <a16:creationId xmlns:a16="http://schemas.microsoft.com/office/drawing/2014/main" id="{E352EA32-28A4-F0F2-FA95-040C90071639}"/>
              </a:ext>
            </a:extLst>
          </p:cNvPr>
          <p:cNvSpPr txBox="1"/>
          <p:nvPr/>
        </p:nvSpPr>
        <p:spPr>
          <a:xfrm>
            <a:off x="5115296" y="1584898"/>
            <a:ext cx="6248400" cy="1569660"/>
          </a:xfrm>
          <a:prstGeom prst="rect">
            <a:avLst/>
          </a:prstGeom>
          <a:noFill/>
        </p:spPr>
        <p:txBody>
          <a:bodyPr wrap="square">
            <a:spAutoFit/>
          </a:bodyPr>
          <a:lstStyle/>
          <a:p>
            <a:r>
              <a:rPr lang="en-US" sz="1600" dirty="0"/>
              <a:t>This market is forecasted to register a CAGR of 9.8%. This is attributed to infrastructural developments in the country. Accordingly, the projected growth drivers include renewable power generation, expansion and revamping of transmission &amp; distribution infrastructure, expansion &amp; improvement in the railway network, and increasing investments in metro projects.</a:t>
            </a:r>
            <a:endParaRPr lang="en-IN" sz="1600" dirty="0"/>
          </a:p>
        </p:txBody>
      </p:sp>
      <p:pic>
        <p:nvPicPr>
          <p:cNvPr id="12" name="Picture 11">
            <a:extLst>
              <a:ext uri="{FF2B5EF4-FFF2-40B4-BE49-F238E27FC236}">
                <a16:creationId xmlns:a16="http://schemas.microsoft.com/office/drawing/2014/main" id="{86010A01-3558-8B0E-8414-72D6C29BFEF4}"/>
              </a:ext>
            </a:extLst>
          </p:cNvPr>
          <p:cNvPicPr>
            <a:picLocks noChangeAspect="1"/>
          </p:cNvPicPr>
          <p:nvPr/>
        </p:nvPicPr>
        <p:blipFill>
          <a:blip r:embed="rId3"/>
          <a:stretch>
            <a:fillRect/>
          </a:stretch>
        </p:blipFill>
        <p:spPr>
          <a:xfrm>
            <a:off x="7296602" y="3558564"/>
            <a:ext cx="3734124" cy="2110923"/>
          </a:xfrm>
          <a:prstGeom prst="rect">
            <a:avLst/>
          </a:prstGeom>
        </p:spPr>
      </p:pic>
      <p:sp>
        <p:nvSpPr>
          <p:cNvPr id="14" name="TextBox 13">
            <a:extLst>
              <a:ext uri="{FF2B5EF4-FFF2-40B4-BE49-F238E27FC236}">
                <a16:creationId xmlns:a16="http://schemas.microsoft.com/office/drawing/2014/main" id="{74281C7B-E1C7-4D2E-A08B-81033D02E862}"/>
              </a:ext>
            </a:extLst>
          </p:cNvPr>
          <p:cNvSpPr txBox="1"/>
          <p:nvPr/>
        </p:nvSpPr>
        <p:spPr>
          <a:xfrm>
            <a:off x="515938" y="3931734"/>
            <a:ext cx="6248400" cy="1569660"/>
          </a:xfrm>
          <a:prstGeom prst="rect">
            <a:avLst/>
          </a:prstGeom>
          <a:noFill/>
        </p:spPr>
        <p:txBody>
          <a:bodyPr wrap="square">
            <a:spAutoFit/>
          </a:bodyPr>
          <a:lstStyle/>
          <a:p>
            <a:r>
              <a:rPr lang="en-US" sz="1600" dirty="0"/>
              <a:t>Railways is one of the key consumer segments in the specialty cable industry. Wherein, specialty cables are used in </a:t>
            </a:r>
            <a:r>
              <a:rPr lang="en-US" sz="1600" dirty="0" err="1"/>
              <a:t>signalling</a:t>
            </a:r>
            <a:r>
              <a:rPr lang="en-US" sz="1600" dirty="0"/>
              <a:t> and control system, power supply and communication system. Among the rail transit cables, specialty cables with DC tractions, flame-retardant, fire-resistance, green environment friendly and self-temperature control cables are used in railway construction</a:t>
            </a:r>
            <a:endParaRPr lang="en-IN" sz="1600" dirty="0"/>
          </a:p>
        </p:txBody>
      </p:sp>
    </p:spTree>
    <p:extLst>
      <p:ext uri="{BB962C8B-B14F-4D97-AF65-F5344CB8AC3E}">
        <p14:creationId xmlns:p14="http://schemas.microsoft.com/office/powerpoint/2010/main" val="2263112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3AE20-2C61-9F03-43E6-A1BC36F49A7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5F3874-B20B-F5B8-0136-7F34788F4D73}"/>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n-US" smtClean="0"/>
              <a:pPr>
                <a:spcAft>
                  <a:spcPts val="600"/>
                </a:spcAft>
              </a:pPr>
              <a:t>8</a:t>
            </a:fld>
            <a:endParaRPr lang="en-US"/>
          </a:p>
        </p:txBody>
      </p:sp>
      <p:sp>
        <p:nvSpPr>
          <p:cNvPr id="7" name="Content Placeholder 6">
            <a:extLst>
              <a:ext uri="{FF2B5EF4-FFF2-40B4-BE49-F238E27FC236}">
                <a16:creationId xmlns:a16="http://schemas.microsoft.com/office/drawing/2014/main" id="{E1AC60E7-781C-EFA3-4C5B-9A968A103168}"/>
              </a:ext>
            </a:extLst>
          </p:cNvPr>
          <p:cNvSpPr txBox="1">
            <a:spLocks/>
          </p:cNvSpPr>
          <p:nvPr/>
        </p:nvSpPr>
        <p:spPr>
          <a:xfrm>
            <a:off x="515938" y="246621"/>
            <a:ext cx="11150600" cy="920336"/>
          </a:xfrm>
          <a:prstGeom prst="rect">
            <a:avLst/>
          </a:prstGeom>
        </p:spPr>
        <p:txBody>
          <a:bodyPr vert="horz" lIns="0" tIns="0" rIns="0" bIns="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ts val="600"/>
              </a:spcAft>
              <a:buNone/>
            </a:pPr>
            <a:r>
              <a:rPr lang="en-US" sz="3200" b="1" kern="1200" cap="all" baseline="0" dirty="0">
                <a:latin typeface="+mj-lt"/>
                <a:ea typeface="+mj-ea"/>
                <a:cs typeface="+mj-cs"/>
              </a:rPr>
              <a:t>Specialty Cables  - Demand from Railways</a:t>
            </a:r>
          </a:p>
        </p:txBody>
      </p:sp>
      <p:pic>
        <p:nvPicPr>
          <p:cNvPr id="5" name="Picture 4">
            <a:extLst>
              <a:ext uri="{FF2B5EF4-FFF2-40B4-BE49-F238E27FC236}">
                <a16:creationId xmlns:a16="http://schemas.microsoft.com/office/drawing/2014/main" id="{5313BBBC-B894-B300-34FD-B319683AF037}"/>
              </a:ext>
            </a:extLst>
          </p:cNvPr>
          <p:cNvPicPr>
            <a:picLocks noChangeAspect="1"/>
          </p:cNvPicPr>
          <p:nvPr/>
        </p:nvPicPr>
        <p:blipFill>
          <a:blip r:embed="rId2"/>
          <a:stretch>
            <a:fillRect/>
          </a:stretch>
        </p:blipFill>
        <p:spPr>
          <a:xfrm>
            <a:off x="432810" y="1495644"/>
            <a:ext cx="4534293" cy="2530059"/>
          </a:xfrm>
          <a:prstGeom prst="rect">
            <a:avLst/>
          </a:prstGeom>
        </p:spPr>
      </p:pic>
      <p:sp>
        <p:nvSpPr>
          <p:cNvPr id="8" name="TextBox 7">
            <a:extLst>
              <a:ext uri="{FF2B5EF4-FFF2-40B4-BE49-F238E27FC236}">
                <a16:creationId xmlns:a16="http://schemas.microsoft.com/office/drawing/2014/main" id="{0A7FB873-4AE3-9E2E-D4B3-7CC7FC1A1958}"/>
              </a:ext>
            </a:extLst>
          </p:cNvPr>
          <p:cNvSpPr txBox="1"/>
          <p:nvPr/>
        </p:nvSpPr>
        <p:spPr>
          <a:xfrm>
            <a:off x="5263912" y="1852732"/>
            <a:ext cx="6247014" cy="1815882"/>
          </a:xfrm>
          <a:prstGeom prst="rect">
            <a:avLst/>
          </a:prstGeom>
          <a:noFill/>
        </p:spPr>
        <p:txBody>
          <a:bodyPr wrap="square">
            <a:spAutoFit/>
          </a:bodyPr>
          <a:lstStyle/>
          <a:p>
            <a:r>
              <a:rPr lang="en-US" sz="1600" dirty="0"/>
              <a:t>The contribution from the railway segment in the specialty cable market was valued at USD 104 million in CY23 which is expected to reach USD 113 million registering a 9% y-o-y growth in CY24E. For the forecast period CY24E-CY30, the segment contribution is anticipated to grow at 7% CAGR. The Government of India has identified railways as a key focus area to boost GDP and make India more export competitive by reducing freight costs. This augurs well for the specialty cables industry overall. </a:t>
            </a:r>
            <a:endParaRPr lang="en-IN" sz="1600" dirty="0"/>
          </a:p>
        </p:txBody>
      </p:sp>
      <p:sp>
        <p:nvSpPr>
          <p:cNvPr id="11" name="TextBox 10">
            <a:extLst>
              <a:ext uri="{FF2B5EF4-FFF2-40B4-BE49-F238E27FC236}">
                <a16:creationId xmlns:a16="http://schemas.microsoft.com/office/drawing/2014/main" id="{A5AD5B28-4BA3-2F08-D031-ACA0D57B72AC}"/>
              </a:ext>
            </a:extLst>
          </p:cNvPr>
          <p:cNvSpPr txBox="1"/>
          <p:nvPr/>
        </p:nvSpPr>
        <p:spPr>
          <a:xfrm>
            <a:off x="515937" y="4240660"/>
            <a:ext cx="11142219" cy="1815882"/>
          </a:xfrm>
          <a:prstGeom prst="rect">
            <a:avLst/>
          </a:prstGeom>
          <a:noFill/>
        </p:spPr>
        <p:txBody>
          <a:bodyPr wrap="square">
            <a:spAutoFit/>
          </a:bodyPr>
          <a:lstStyle/>
          <a:p>
            <a:r>
              <a:rPr lang="en-US" sz="1600" dirty="0"/>
              <a:t>Number of factors which are driving demand for Specialty cables by Indian Railway are:</a:t>
            </a:r>
          </a:p>
          <a:p>
            <a:pPr marL="285750" indent="-285750">
              <a:buFontTx/>
              <a:buChar char="-"/>
            </a:pPr>
            <a:r>
              <a:rPr lang="en-US" sz="1600" dirty="0"/>
              <a:t>Indian Railways is rapidly progressing to accomplish Mission 100 Percent Electrification. Also it plans to source 1,000 MW of solar power and 200 MW of wind power across zonal railway and production units</a:t>
            </a:r>
          </a:p>
          <a:p>
            <a:pPr marL="285750" indent="-285750">
              <a:buFontTx/>
              <a:buChar char="-"/>
            </a:pPr>
            <a:r>
              <a:rPr lang="en-US" sz="1600" dirty="0"/>
              <a:t>Automatic Block </a:t>
            </a:r>
            <a:r>
              <a:rPr lang="en-US" sz="1600" dirty="0" err="1"/>
              <a:t>Signalling</a:t>
            </a:r>
            <a:r>
              <a:rPr lang="en-US" sz="1600" dirty="0"/>
              <a:t> is a cost-effective solution to increase the line capacity to run more trains on the existing High-Density Routes of Indian Railways</a:t>
            </a:r>
          </a:p>
          <a:p>
            <a:pPr marL="285750" indent="-285750">
              <a:buFontTx/>
              <a:buChar char="-"/>
            </a:pPr>
            <a:r>
              <a:rPr lang="en-US" sz="1600" dirty="0"/>
              <a:t>Electronic Interlocking is being adopted on a large scale to derive benefits of digital technologies in train operation and to enhance safety</a:t>
            </a:r>
            <a:endParaRPr lang="en-IN" sz="1600" dirty="0"/>
          </a:p>
        </p:txBody>
      </p:sp>
    </p:spTree>
    <p:extLst>
      <p:ext uri="{BB962C8B-B14F-4D97-AF65-F5344CB8AC3E}">
        <p14:creationId xmlns:p14="http://schemas.microsoft.com/office/powerpoint/2010/main" val="58796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8059B-C4B4-D068-9C79-99BE0EC6426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6AAB72-FA24-78D2-9EFF-E09D13224EA4}"/>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n-US" smtClean="0"/>
              <a:pPr>
                <a:spcAft>
                  <a:spcPts val="600"/>
                </a:spcAft>
              </a:pPr>
              <a:t>9</a:t>
            </a:fld>
            <a:endParaRPr lang="en-US"/>
          </a:p>
        </p:txBody>
      </p:sp>
      <p:sp>
        <p:nvSpPr>
          <p:cNvPr id="7" name="Content Placeholder 6">
            <a:extLst>
              <a:ext uri="{FF2B5EF4-FFF2-40B4-BE49-F238E27FC236}">
                <a16:creationId xmlns:a16="http://schemas.microsoft.com/office/drawing/2014/main" id="{1E591502-EB87-0E3F-4D4A-951D2262021C}"/>
              </a:ext>
            </a:extLst>
          </p:cNvPr>
          <p:cNvSpPr txBox="1">
            <a:spLocks/>
          </p:cNvSpPr>
          <p:nvPr/>
        </p:nvSpPr>
        <p:spPr>
          <a:xfrm>
            <a:off x="515938" y="246621"/>
            <a:ext cx="11421138" cy="920336"/>
          </a:xfrm>
          <a:prstGeom prst="rect">
            <a:avLst/>
          </a:prstGeom>
        </p:spPr>
        <p:txBody>
          <a:bodyPr vert="horz" lIns="0" tIns="0" rIns="0" bIns="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ts val="600"/>
              </a:spcAft>
              <a:buNone/>
            </a:pPr>
            <a:r>
              <a:rPr lang="en-US" sz="3200" b="1" kern="1200" cap="all" baseline="0" dirty="0">
                <a:latin typeface="+mj-lt"/>
                <a:ea typeface="+mj-ea"/>
                <a:cs typeface="+mj-cs"/>
              </a:rPr>
              <a:t>Specialty Cables  - Demand from Defense and Shipping</a:t>
            </a:r>
          </a:p>
        </p:txBody>
      </p:sp>
      <p:sp>
        <p:nvSpPr>
          <p:cNvPr id="8" name="TextBox 7">
            <a:extLst>
              <a:ext uri="{FF2B5EF4-FFF2-40B4-BE49-F238E27FC236}">
                <a16:creationId xmlns:a16="http://schemas.microsoft.com/office/drawing/2014/main" id="{185E2704-84C1-BF66-D087-3D2CD0F1DE41}"/>
              </a:ext>
            </a:extLst>
          </p:cNvPr>
          <p:cNvSpPr txBox="1"/>
          <p:nvPr/>
        </p:nvSpPr>
        <p:spPr>
          <a:xfrm>
            <a:off x="5095702" y="1852732"/>
            <a:ext cx="6415224" cy="2031325"/>
          </a:xfrm>
          <a:prstGeom prst="rect">
            <a:avLst/>
          </a:prstGeom>
          <a:noFill/>
        </p:spPr>
        <p:txBody>
          <a:bodyPr wrap="square">
            <a:spAutoFit/>
          </a:bodyPr>
          <a:lstStyle/>
          <a:p>
            <a:r>
              <a:rPr lang="en-US" sz="1400" dirty="0"/>
              <a:t>India’s </a:t>
            </a:r>
            <a:r>
              <a:rPr lang="en-US" sz="1400" dirty="0" err="1"/>
              <a:t>defence</a:t>
            </a:r>
            <a:r>
              <a:rPr lang="en-US" sz="1400" dirty="0"/>
              <a:t> budget for capital outlay has increased from Rs1.1 lakh crore in 2020 to Rs1.6 lakh crore in 2024. To provide impetus to self-reliance in </a:t>
            </a:r>
            <a:r>
              <a:rPr lang="en-US" sz="1400" dirty="0" err="1"/>
              <a:t>defence</a:t>
            </a:r>
            <a:r>
              <a:rPr lang="en-US" sz="1400" dirty="0"/>
              <a:t> manufacturing, the government is striving to develop a robust eco-system and provide supportive policies.</a:t>
            </a:r>
          </a:p>
          <a:p>
            <a:r>
              <a:rPr lang="en-US" sz="1400" dirty="0"/>
              <a:t>India's </a:t>
            </a:r>
            <a:r>
              <a:rPr lang="en-US" sz="1400" dirty="0" err="1"/>
              <a:t>defence</a:t>
            </a:r>
            <a:r>
              <a:rPr lang="en-US" sz="1400" dirty="0"/>
              <a:t> exports have reached an all-time high, surging from ₹ 686 crores in FY14 to nearly ₹ 21,083 crores in FY24.</a:t>
            </a:r>
          </a:p>
          <a:p>
            <a:r>
              <a:rPr lang="en-US" sz="1400" dirty="0"/>
              <a:t>The increasing government investment has boosted the </a:t>
            </a:r>
            <a:r>
              <a:rPr lang="en-US" sz="1400" dirty="0" err="1"/>
              <a:t>defence</a:t>
            </a:r>
            <a:r>
              <a:rPr lang="en-US" sz="1400" dirty="0"/>
              <a:t> industrial manufacturing ecosystem in the country and generated tremendous employment opportunities, which supports the specialty cables market growth in India.</a:t>
            </a:r>
            <a:endParaRPr lang="en-IN" sz="1400" dirty="0"/>
          </a:p>
        </p:txBody>
      </p:sp>
      <p:pic>
        <p:nvPicPr>
          <p:cNvPr id="4" name="Picture 3">
            <a:extLst>
              <a:ext uri="{FF2B5EF4-FFF2-40B4-BE49-F238E27FC236}">
                <a16:creationId xmlns:a16="http://schemas.microsoft.com/office/drawing/2014/main" id="{A12E5F7D-FD3D-58A1-365D-97A4BE5B800D}"/>
              </a:ext>
            </a:extLst>
          </p:cNvPr>
          <p:cNvPicPr>
            <a:picLocks noChangeAspect="1"/>
          </p:cNvPicPr>
          <p:nvPr/>
        </p:nvPicPr>
        <p:blipFill>
          <a:blip r:embed="rId2"/>
          <a:stretch>
            <a:fillRect/>
          </a:stretch>
        </p:blipFill>
        <p:spPr>
          <a:xfrm>
            <a:off x="515938" y="1654818"/>
            <a:ext cx="4455074" cy="2392675"/>
          </a:xfrm>
          <a:prstGeom prst="rect">
            <a:avLst/>
          </a:prstGeom>
        </p:spPr>
      </p:pic>
      <p:pic>
        <p:nvPicPr>
          <p:cNvPr id="9" name="Picture 8">
            <a:extLst>
              <a:ext uri="{FF2B5EF4-FFF2-40B4-BE49-F238E27FC236}">
                <a16:creationId xmlns:a16="http://schemas.microsoft.com/office/drawing/2014/main" id="{7078BCD8-AAA5-718A-0DE0-6739285D2A1F}"/>
              </a:ext>
            </a:extLst>
          </p:cNvPr>
          <p:cNvPicPr>
            <a:picLocks noChangeAspect="1"/>
          </p:cNvPicPr>
          <p:nvPr/>
        </p:nvPicPr>
        <p:blipFill>
          <a:blip r:embed="rId3"/>
          <a:stretch>
            <a:fillRect/>
          </a:stretch>
        </p:blipFill>
        <p:spPr>
          <a:xfrm>
            <a:off x="7082444" y="4084486"/>
            <a:ext cx="4428482" cy="2170824"/>
          </a:xfrm>
          <a:prstGeom prst="rect">
            <a:avLst/>
          </a:prstGeom>
        </p:spPr>
      </p:pic>
      <p:sp>
        <p:nvSpPr>
          <p:cNvPr id="10" name="TextBox 9">
            <a:extLst>
              <a:ext uri="{FF2B5EF4-FFF2-40B4-BE49-F238E27FC236}">
                <a16:creationId xmlns:a16="http://schemas.microsoft.com/office/drawing/2014/main" id="{CFFF7B54-4DB1-5F99-3378-D0D30EC493E3}"/>
              </a:ext>
            </a:extLst>
          </p:cNvPr>
          <p:cNvSpPr txBox="1"/>
          <p:nvPr/>
        </p:nvSpPr>
        <p:spPr>
          <a:xfrm>
            <a:off x="515938" y="4197122"/>
            <a:ext cx="6415224" cy="1815882"/>
          </a:xfrm>
          <a:prstGeom prst="rect">
            <a:avLst/>
          </a:prstGeom>
          <a:noFill/>
        </p:spPr>
        <p:txBody>
          <a:bodyPr wrap="square">
            <a:spAutoFit/>
          </a:bodyPr>
          <a:lstStyle/>
          <a:p>
            <a:r>
              <a:rPr lang="en-US" sz="1400" dirty="0"/>
              <a:t>India has one of the largest coastlines of about 7,517 km, 12 major ports, and 205 notified minor &amp; intermediate ports. India’s competitiveness in global trade is expected to increase with initiatives such as Make in India, </a:t>
            </a:r>
            <a:r>
              <a:rPr lang="en-US" sz="1400" dirty="0" err="1"/>
              <a:t>Atmanirbhar</a:t>
            </a:r>
            <a:r>
              <a:rPr lang="en-US" sz="1400" dirty="0"/>
              <a:t> Bharat, PLI Schemes for key sectors, etc. The government is focusing on increasing the domestic manufacturing of shipping containers to eliminate the dependence on imported containers.</a:t>
            </a:r>
          </a:p>
          <a:p>
            <a:r>
              <a:rPr lang="en-US" sz="1400" dirty="0"/>
              <a:t>The shipbuilding industry growth is likely to foster the growth of its sub-sectors, including the specialty cables industry. </a:t>
            </a:r>
            <a:endParaRPr lang="en-IN" sz="1400" dirty="0"/>
          </a:p>
        </p:txBody>
      </p:sp>
    </p:spTree>
    <p:extLst>
      <p:ext uri="{BB962C8B-B14F-4D97-AF65-F5344CB8AC3E}">
        <p14:creationId xmlns:p14="http://schemas.microsoft.com/office/powerpoint/2010/main" val="3300276087"/>
      </p:ext>
    </p:extLst>
  </p:cSld>
  <p:clrMapOvr>
    <a:masterClrMapping/>
  </p:clrMapOvr>
</p:sld>
</file>

<file path=ppt/theme/theme1.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ontoso v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076243_Blue spheres presentation_RVA_v5" id="{E4C0B511-76E7-4C07-AFEA-8FEA0A5A8C84}" vid="{3A463146-28EF-4F73-B63C-03710F66E2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A9B47F-3DD8-4645-81DC-B88780643C07}">
  <ds:schemaRefs>
    <ds:schemaRef ds:uri="http://schemas.microsoft.com/office/2006/metadata/properties"/>
    <ds:schemaRef ds:uri="71af3243-3dd4-4a8d-8c0d-dd76da1f02a5"/>
    <ds:schemaRef ds:uri="http://purl.org/dc/terms/"/>
    <ds:schemaRef ds:uri="http://schemas.microsoft.com/office/2006/documentManagement/types"/>
    <ds:schemaRef ds:uri="http://purl.org/dc/elements/1.1/"/>
    <ds:schemaRef ds:uri="http://schemas.microsoft.com/office/infopath/2007/PartnerControls"/>
    <ds:schemaRef ds:uri="http://www.w3.org/XML/1998/namespace"/>
    <ds:schemaRef ds:uri="http://purl.org/dc/dcmitype/"/>
    <ds:schemaRef ds:uri="http://schemas.openxmlformats.org/package/2006/metadata/core-properties"/>
    <ds:schemaRef ds:uri="16c05727-aa75-4e4a-9b5f-8a80a1165891"/>
  </ds:schemaRefs>
</ds:datastoreItem>
</file>

<file path=customXml/itemProps2.xml><?xml version="1.0" encoding="utf-8"?>
<ds:datastoreItem xmlns:ds="http://schemas.openxmlformats.org/officeDocument/2006/customXml" ds:itemID="{B0C07E3D-60A7-4F4E-8208-D9CCD01982CB}">
  <ds:schemaRefs>
    <ds:schemaRef ds:uri="http://schemas.microsoft.com/sharepoint/v3/contenttype/forms"/>
  </ds:schemaRefs>
</ds:datastoreItem>
</file>

<file path=customXml/itemProps3.xml><?xml version="1.0" encoding="utf-8"?>
<ds:datastoreItem xmlns:ds="http://schemas.openxmlformats.org/officeDocument/2006/customXml" ds:itemID="{631071E6-22AE-499A-B09C-BF21CF5F74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Blue spheres presentation</Template>
  <TotalTime>2789</TotalTime>
  <Words>2616</Words>
  <Application>Microsoft Office PowerPoint</Application>
  <PresentationFormat>Widescreen</PresentationFormat>
  <Paragraphs>247</Paragraphs>
  <Slides>15</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Aptos Narrow</vt:lpstr>
      <vt:lpstr>Arial</vt:lpstr>
      <vt:lpstr>Book Antiqua</vt:lpstr>
      <vt:lpstr>Calibri</vt:lpstr>
      <vt:lpstr>Concept</vt:lpstr>
      <vt:lpstr>Corbel</vt:lpstr>
      <vt:lpstr>Inter</vt:lpstr>
      <vt:lpstr>Segoe UI</vt:lpstr>
      <vt:lpstr>Symbol</vt:lpstr>
      <vt:lpstr>Office Theme</vt:lpstr>
      <vt:lpstr>IPO Report</vt:lpstr>
      <vt:lpstr>About the Issue</vt:lpstr>
      <vt:lpstr>PowerPoint Presentation</vt:lpstr>
      <vt:lpstr>PowerPoint Presentation</vt:lpstr>
      <vt:lpstr>SWOT Analysis</vt:lpstr>
      <vt:lpstr>Key Financial Highlights</vt:lpstr>
      <vt:lpstr>PowerPoint Presentation</vt:lpstr>
      <vt:lpstr>PowerPoint Presentation</vt:lpstr>
      <vt:lpstr>PowerPoint Presentation</vt:lpstr>
      <vt:lpstr>PowerPoint Presentation</vt:lpstr>
      <vt:lpstr>PowerPoint Presentation</vt:lpstr>
      <vt:lpstr>Benchmarking and my take </vt:lpstr>
      <vt:lpstr>Thank you Follow Me on Social Media</vt:lpstr>
      <vt:lpstr>Disclaimer</vt:lpstr>
      <vt:lpstr>Disclosures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Vishal Trehan</dc:creator>
  <cp:lastModifiedBy>Vishal Trehan</cp:lastModifiedBy>
  <cp:revision>96</cp:revision>
  <dcterms:created xsi:type="dcterms:W3CDTF">2024-07-18T14:02:50Z</dcterms:created>
  <dcterms:modified xsi:type="dcterms:W3CDTF">2025-01-04T21:25:59Z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